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pptx" ContentType="application/vnd.openxmlformats-officedocument.presentationml.presentation"/>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6" r:id="rId2"/>
    <p:sldId id="257" r:id="rId3"/>
    <p:sldId id="258" r:id="rId4"/>
    <p:sldId id="259" r:id="rId5"/>
    <p:sldId id="271" r:id="rId6"/>
    <p:sldId id="260" r:id="rId7"/>
    <p:sldId id="261" r:id="rId8"/>
    <p:sldId id="272" r:id="rId9"/>
    <p:sldId id="273" r:id="rId10"/>
    <p:sldId id="274" r:id="rId11"/>
    <p:sldId id="265" r:id="rId12"/>
    <p:sldId id="262" r:id="rId13"/>
    <p:sldId id="266" r:id="rId14"/>
    <p:sldId id="314" r:id="rId15"/>
    <p:sldId id="267" r:id="rId16"/>
    <p:sldId id="316" r:id="rId17"/>
    <p:sldId id="263" r:id="rId18"/>
    <p:sldId id="264" r:id="rId19"/>
    <p:sldId id="268" r:id="rId20"/>
    <p:sldId id="269" r:id="rId21"/>
    <p:sldId id="270"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303" r:id="rId39"/>
    <p:sldId id="292" r:id="rId40"/>
    <p:sldId id="291" r:id="rId41"/>
    <p:sldId id="293" r:id="rId42"/>
    <p:sldId id="294" r:id="rId43"/>
    <p:sldId id="295" r:id="rId44"/>
    <p:sldId id="296" r:id="rId45"/>
    <p:sldId id="297" r:id="rId46"/>
    <p:sldId id="298" r:id="rId47"/>
    <p:sldId id="299" r:id="rId48"/>
    <p:sldId id="300" r:id="rId49"/>
    <p:sldId id="301" r:id="rId50"/>
    <p:sldId id="304" r:id="rId51"/>
    <p:sldId id="302" r:id="rId52"/>
    <p:sldId id="318" r:id="rId53"/>
    <p:sldId id="306" r:id="rId54"/>
    <p:sldId id="305" r:id="rId55"/>
    <p:sldId id="307" r:id="rId56"/>
    <p:sldId id="308" r:id="rId57"/>
    <p:sldId id="309" r:id="rId58"/>
    <p:sldId id="310" r:id="rId59"/>
    <p:sldId id="323" r:id="rId60"/>
    <p:sldId id="322" r:id="rId61"/>
    <p:sldId id="311" r:id="rId62"/>
    <p:sldId id="312" r:id="rId63"/>
    <p:sldId id="313" r:id="rId64"/>
    <p:sldId id="315" r:id="rId65"/>
    <p:sldId id="317" r:id="rId66"/>
  </p:sldIdLst>
  <p:sldSz cx="9144000" cy="6858000" type="screen4x3"/>
  <p:notesSz cx="6858000" cy="9144000"/>
  <p:custDataLst>
    <p:tags r:id="rId67"/>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716" y="72"/>
      </p:cViewPr>
      <p:guideLst>
        <p:guide orient="horz" pos="2160"/>
        <p:guide pos="2880"/>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 Type="http://schemas.openxmlformats.org/officeDocument/2006/relationships/slide" Target="slides/slide3.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slide" Target="slides/slide44.xml" /><Relationship Id="rId46" Type="http://schemas.openxmlformats.org/officeDocument/2006/relationships/slide" Target="slides/slide45.xml" /><Relationship Id="rId47" Type="http://schemas.openxmlformats.org/officeDocument/2006/relationships/slide" Target="slides/slide46.xml" /><Relationship Id="rId48" Type="http://schemas.openxmlformats.org/officeDocument/2006/relationships/slide" Target="slides/slide47.xml" /><Relationship Id="rId49" Type="http://schemas.openxmlformats.org/officeDocument/2006/relationships/slide" Target="slides/slide48.xml" /><Relationship Id="rId5" Type="http://schemas.openxmlformats.org/officeDocument/2006/relationships/slide" Target="slides/slide4.xml" /><Relationship Id="rId50" Type="http://schemas.openxmlformats.org/officeDocument/2006/relationships/slide" Target="slides/slide49.xml" /><Relationship Id="rId51" Type="http://schemas.openxmlformats.org/officeDocument/2006/relationships/slide" Target="slides/slide50.xml" /><Relationship Id="rId52" Type="http://schemas.openxmlformats.org/officeDocument/2006/relationships/slide" Target="slides/slide51.xml" /><Relationship Id="rId53" Type="http://schemas.openxmlformats.org/officeDocument/2006/relationships/slide" Target="slides/slide52.xml" /><Relationship Id="rId54" Type="http://schemas.openxmlformats.org/officeDocument/2006/relationships/slide" Target="slides/slide53.xml" /><Relationship Id="rId55" Type="http://schemas.openxmlformats.org/officeDocument/2006/relationships/slide" Target="slides/slide54.xml" /><Relationship Id="rId56" Type="http://schemas.openxmlformats.org/officeDocument/2006/relationships/slide" Target="slides/slide55.xml" /><Relationship Id="rId57" Type="http://schemas.openxmlformats.org/officeDocument/2006/relationships/slide" Target="slides/slide56.xml" /><Relationship Id="rId58" Type="http://schemas.openxmlformats.org/officeDocument/2006/relationships/slide" Target="slides/slide57.xml" /><Relationship Id="rId59" Type="http://schemas.openxmlformats.org/officeDocument/2006/relationships/slide" Target="slides/slide58.xml" /><Relationship Id="rId6" Type="http://schemas.openxmlformats.org/officeDocument/2006/relationships/slide" Target="slides/slide5.xml" /><Relationship Id="rId60" Type="http://schemas.openxmlformats.org/officeDocument/2006/relationships/slide" Target="slides/slide59.xml" /><Relationship Id="rId61" Type="http://schemas.openxmlformats.org/officeDocument/2006/relationships/slide" Target="slides/slide60.xml" /><Relationship Id="rId62" Type="http://schemas.openxmlformats.org/officeDocument/2006/relationships/slide" Target="slides/slide61.xml" /><Relationship Id="rId63" Type="http://schemas.openxmlformats.org/officeDocument/2006/relationships/slide" Target="slides/slide62.xml" /><Relationship Id="rId64" Type="http://schemas.openxmlformats.org/officeDocument/2006/relationships/slide" Target="slides/slide63.xml" /><Relationship Id="rId65" Type="http://schemas.openxmlformats.org/officeDocument/2006/relationships/slide" Target="slides/slide64.xml" /><Relationship Id="rId66" Type="http://schemas.openxmlformats.org/officeDocument/2006/relationships/slide" Target="slides/slide65.xml" /><Relationship Id="rId67" Type="http://schemas.openxmlformats.org/officeDocument/2006/relationships/tags" Target="tags/tag1.xml" /><Relationship Id="rId68" Type="http://schemas.openxmlformats.org/officeDocument/2006/relationships/presProps" Target="presProps.xml" /><Relationship Id="rId69" Type="http://schemas.openxmlformats.org/officeDocument/2006/relationships/viewProps" Target="viewProps.xml" /><Relationship Id="rId7" Type="http://schemas.openxmlformats.org/officeDocument/2006/relationships/slide" Target="slides/slide6.xml" /><Relationship Id="rId70" Type="http://schemas.openxmlformats.org/officeDocument/2006/relationships/theme" Target="theme/theme1.xml" /><Relationship Id="rId71" Type="http://schemas.openxmlformats.org/officeDocument/2006/relationships/tableStyles" Target="tableStyles.xml" /><Relationship Id="rId8" Type="http://schemas.openxmlformats.org/officeDocument/2006/relationships/slide" Target="slides/slide7.xml" /><Relationship Id="rId9" Type="http://schemas.openxmlformats.org/officeDocument/2006/relationships/slide" Target="slides/slide8.xml" /></Relationships>
</file>

<file path=ppt/diagrams/colors1.xml><?xml version="1.0" encoding="utf-8"?>
<dgm:colorsDef xmlns:a="http://schemas.openxmlformats.org/drawingml/2006/main" xmlns:dgm="http://schemas.openxmlformats.org/drawingml/2006/diagram"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dgm="http://schemas.openxmlformats.org/drawingml/2006/diagram">
  <dgm:ptLst>
    <dgm:pt modelId="{20714F9A-E36D-4285-91C5-D95025AD986D}" type="doc">
      <dgm:prSet loTypeId="urn:microsoft.com/office/officeart/2005/8/layout/cycle8" loCatId="cycle" qsTypeId="urn:microsoft.com/office/officeart/2005/8/quickstyle/simple3" qsCatId="simple" csTypeId="urn:microsoft.com/office/officeart/2005/8/colors/colorful4" csCatId="colorful" phldr="1"/>
      <dgm:spPr/>
      <dgm:t>
        <a:bodyPr/>
        <a:lstStyle/>
        <a:p/>
      </dgm:t>
    </dgm:pt>
    <dgm:pt modelId="{1D1AB3F4-6023-4251-862A-C046B62CDB6B}" type="parTrans" cxnId="{08A73223-357D-4875-BE88-50901453FAA7}">
      <dgm:prSet/>
      <dgm:spPr/>
      <dgm:t>
        <a:bodyPr/>
        <a:lstStyle/>
        <a:p>
          <a:endParaRPr lang="ru-RU"/>
        </a:p>
      </dgm:t>
    </dgm:pt>
    <dgm:pt modelId="{00600CF9-3935-4302-BDE8-0111415FD7B9}">
      <dgm:prSet phldrT="[Текст]" custT="1"/>
      <dgm:spPr/>
      <dgm:t>
        <a:bodyPr/>
        <a:lstStyle/>
        <a:p>
          <a:r>
            <a:rPr lang="kk-KZ" sz="2000" b="1">
              <a:latin typeface="Times New Roman" pitchFamily="18" charset="0"/>
              <a:cs typeface="Times New Roman" pitchFamily="18" charset="0"/>
            </a:rPr>
            <a:t>Сарыуыз</a:t>
          </a:r>
          <a:r>
            <a:rPr lang="kk-KZ" sz="2000">
              <a:latin typeface="Times New Roman" pitchFamily="18" charset="0"/>
              <a:cs typeface="Times New Roman" pitchFamily="18" charset="0"/>
            </a:rPr>
            <a:t> </a:t>
          </a:r>
          <a:endParaRPr lang="ru-RU" sz="2000">
            <a:latin typeface="Times New Roman" pitchFamily="18" charset="0"/>
            <a:cs typeface="Times New Roman" pitchFamily="18" charset="0"/>
          </a:endParaRPr>
        </a:p>
      </dgm:t>
    </dgm:pt>
    <dgm:pt modelId="{3A8EFEEA-471A-4771-BBA8-77ABFB2F746E}" type="sibTrans" cxnId="{08A73223-357D-4875-BE88-50901453FAA7}">
      <dgm:prSet/>
      <dgm:spPr/>
      <dgm:t>
        <a:bodyPr/>
        <a:lstStyle/>
        <a:p>
          <a:endParaRPr lang="ru-RU"/>
        </a:p>
      </dgm:t>
    </dgm:pt>
    <dgm:pt modelId="{4662C227-E959-45F3-932C-1DA443046F3C}" type="parTrans" cxnId="{33D79065-3298-4DA6-958D-2835373950C6}">
      <dgm:prSet/>
      <dgm:spPr/>
      <dgm:t>
        <a:bodyPr/>
        <a:lstStyle/>
        <a:p>
          <a:endParaRPr lang="ru-RU"/>
        </a:p>
      </dgm:t>
    </dgm:pt>
    <dgm:pt modelId="{8B554245-E678-4C78-BB0B-0483E0D849C3}">
      <dgm:prSet phldrT="[Текст]"/>
      <dgm:spPr/>
      <dgm:t>
        <a:bodyPr/>
        <a:lstStyle/>
        <a:p>
          <a:r>
            <a:rPr lang="kk-KZ" b="1">
              <a:latin typeface="Times New Roman" pitchFamily="18" charset="0"/>
              <a:cs typeface="Times New Roman" pitchFamily="18" charset="0"/>
            </a:rPr>
            <a:t>Май,</a:t>
          </a:r>
        </a:p>
        <a:p>
          <a:r>
            <a:rPr lang="kk-KZ" b="1">
              <a:latin typeface="Times New Roman" pitchFamily="18" charset="0"/>
              <a:cs typeface="Times New Roman" pitchFamily="18" charset="0"/>
            </a:rPr>
            <a:t>Көмірсу,су </a:t>
          </a:r>
        </a:p>
        <a:p>
          <a:r>
            <a:rPr lang="kk-KZ" b="1">
              <a:latin typeface="Times New Roman" pitchFamily="18" charset="0"/>
              <a:cs typeface="Times New Roman" pitchFamily="18" charset="0"/>
            </a:rPr>
            <a:t>Минералды заттар</a:t>
          </a:r>
          <a:endParaRPr lang="ru-RU" b="1">
            <a:latin typeface="Times New Roman" pitchFamily="18" charset="0"/>
            <a:cs typeface="Times New Roman" pitchFamily="18" charset="0"/>
          </a:endParaRPr>
        </a:p>
      </dgm:t>
    </dgm:pt>
    <dgm:pt modelId="{A40DF650-4F45-4F93-B74A-D50A426634FE}" type="sibTrans" cxnId="{33D79065-3298-4DA6-958D-2835373950C6}">
      <dgm:prSet/>
      <dgm:spPr/>
      <dgm:t>
        <a:bodyPr/>
        <a:lstStyle/>
        <a:p>
          <a:endParaRPr lang="ru-RU"/>
        </a:p>
      </dgm:t>
    </dgm:pt>
    <dgm:pt modelId="{60A2B17F-535A-437C-8B03-EAB836B4F76D}" type="parTrans" cxnId="{79F2796C-4376-4520-8574-C4E31238EFBC}">
      <dgm:prSet/>
      <dgm:spPr/>
      <dgm:t>
        <a:bodyPr/>
        <a:lstStyle/>
        <a:p>
          <a:endParaRPr lang="ru-RU"/>
        </a:p>
      </dgm:t>
    </dgm:pt>
    <dgm:pt modelId="{D438944B-4844-4EF4-B7A1-136633349720}">
      <dgm:prSet phldrT="[Текст]" custT="1"/>
      <dgm:spPr/>
      <dgm:t>
        <a:bodyPr/>
        <a:lstStyle/>
        <a:p>
          <a:r>
            <a:rPr lang="kk-KZ" sz="3200">
              <a:latin typeface="Times New Roman" pitchFamily="18" charset="0"/>
              <a:cs typeface="Times New Roman" pitchFamily="18" charset="0"/>
            </a:rPr>
            <a:t>Ақуыз</a:t>
          </a:r>
          <a:endParaRPr lang="ru-RU" sz="3200">
            <a:latin typeface="Times New Roman" pitchFamily="18" charset="0"/>
            <a:cs typeface="Times New Roman" pitchFamily="18" charset="0"/>
          </a:endParaRPr>
        </a:p>
      </dgm:t>
    </dgm:pt>
    <dgm:pt modelId="{DE141E54-6F8E-4FF0-9679-51ADAD05A3A2}" type="sibTrans" cxnId="{79F2796C-4376-4520-8574-C4E31238EFBC}">
      <dgm:prSet/>
      <dgm:spPr/>
      <dgm:t>
        <a:bodyPr/>
        <a:lstStyle/>
        <a:p>
          <a:endParaRPr lang="ru-RU"/>
        </a:p>
      </dgm:t>
    </dgm:pt>
    <dgm:pt modelId="{FB4EE9ED-FBBB-44E1-B253-6CCAE0D56F0D}" type="pres">
      <dgm:prSet presAssocID="{20714F9A-E36D-4285-91C5-D95025AD986D}" presName="compositeShape">
        <dgm:presLayoutVars>
          <dgm:chMax val="7"/>
          <dgm:dir/>
          <dgm:resizeHandles val="exact"/>
        </dgm:presLayoutVars>
      </dgm:prSet>
      <dgm:spPr/>
      <dgm:t>
        <a:bodyPr/>
        <a:lstStyle/>
        <a:p/>
      </dgm:t>
    </dgm:pt>
    <dgm:pt modelId="{46092CC9-4008-4428-ABC2-66C3E19B9F85}" type="pres">
      <dgm:prSet presAssocID="{20714F9A-E36D-4285-91C5-D95025AD986D}" presName="wedge1" presStyleLbl="node1" presStyleCnt="3" custLinFactNeighborX="2551" custLinFactNeighborY="-638"/>
      <dgm:spPr/>
      <dgm:t>
        <a:bodyPr/>
        <a:lstStyle/>
        <a:p/>
      </dgm:t>
    </dgm:pt>
    <dgm:pt modelId="{736FE4CC-67C3-4BFA-A031-D1FEBF49C8BB}" type="pres">
      <dgm:prSet presAssocID="{20714F9A-E36D-4285-91C5-D95025AD986D}" presName="dummy1a"/>
      <dgm:spPr/>
      <dgm:t>
        <a:bodyPr/>
        <a:lstStyle/>
        <a:p/>
      </dgm:t>
    </dgm:pt>
    <dgm:pt modelId="{F7298B6A-51B5-4C86-8216-A9DE8454ADA3}" type="pres">
      <dgm:prSet presAssocID="{20714F9A-E36D-4285-91C5-D95025AD986D}" presName="dummy1b"/>
      <dgm:spPr/>
      <dgm:t>
        <a:bodyPr/>
        <a:lstStyle/>
        <a:p/>
      </dgm:t>
    </dgm:pt>
    <dgm:pt modelId="{B84B912B-6426-4410-B782-F4F80013583E}" type="pres">
      <dgm:prSet presAssocID="{20714F9A-E36D-4285-91C5-D95025AD986D}" presName="wedge1Tx" presStyleLbl="node1" presStyleCnt="3">
        <dgm:presLayoutVars>
          <dgm:chMax val="0"/>
          <dgm:chPref val="0"/>
          <dgm:bulletEnabled val="1"/>
        </dgm:presLayoutVars>
      </dgm:prSet>
      <dgm:spPr/>
      <dgm:t>
        <a:bodyPr/>
        <a:lstStyle/>
        <a:p/>
      </dgm:t>
    </dgm:pt>
    <dgm:pt modelId="{B3AC07FA-41CD-4599-A683-8AD5D93BCCB3}" type="pres">
      <dgm:prSet presAssocID="{20714F9A-E36D-4285-91C5-D95025AD986D}" presName="wedge2" presStyleLbl="node1" presStyleIdx="1" presStyleCnt="3"/>
      <dgm:spPr/>
      <dgm:t>
        <a:bodyPr/>
        <a:lstStyle/>
        <a:p/>
      </dgm:t>
    </dgm:pt>
    <dgm:pt modelId="{A077D5BD-1F99-4AB4-8217-20D4B0CE9B97}" type="pres">
      <dgm:prSet presAssocID="{20714F9A-E36D-4285-91C5-D95025AD986D}" presName="dummy2a"/>
      <dgm:spPr/>
      <dgm:t>
        <a:bodyPr/>
        <a:lstStyle/>
        <a:p/>
      </dgm:t>
    </dgm:pt>
    <dgm:pt modelId="{F817BD8B-6890-4E3F-89D5-C424F6CA0C36}" type="pres">
      <dgm:prSet presAssocID="{20714F9A-E36D-4285-91C5-D95025AD986D}" presName="dummy2b"/>
      <dgm:spPr/>
      <dgm:t>
        <a:bodyPr/>
        <a:lstStyle/>
        <a:p/>
      </dgm:t>
    </dgm:pt>
    <dgm:pt modelId="{0AD723BE-086E-4E66-80EF-E80C62C2A25D}" type="pres">
      <dgm:prSet presAssocID="{20714F9A-E36D-4285-91C5-D95025AD986D}" presName="wedge2Tx" presStyleLbl="node1" presStyleIdx="1" presStyleCnt="3">
        <dgm:presLayoutVars>
          <dgm:chMax val="0"/>
          <dgm:chPref val="0"/>
          <dgm:bulletEnabled val="1"/>
        </dgm:presLayoutVars>
      </dgm:prSet>
      <dgm:spPr/>
      <dgm:t>
        <a:bodyPr/>
        <a:lstStyle/>
        <a:p/>
      </dgm:t>
    </dgm:pt>
    <dgm:pt modelId="{E4B018EF-4E0D-48DD-980F-5884751CC7A2}" type="pres">
      <dgm:prSet presAssocID="{20714F9A-E36D-4285-91C5-D95025AD986D}" presName="wedge3" presStyleLbl="node1" presStyleIdx="2" presStyleCnt="3"/>
      <dgm:spPr/>
      <dgm:t>
        <a:bodyPr/>
        <a:lstStyle/>
        <a:p/>
      </dgm:t>
    </dgm:pt>
    <dgm:pt modelId="{56BAC54B-CD53-4D4A-A1E5-A25916745ED8}" type="pres">
      <dgm:prSet presAssocID="{20714F9A-E36D-4285-91C5-D95025AD986D}" presName="dummy3a"/>
      <dgm:spPr/>
      <dgm:t>
        <a:bodyPr/>
        <a:lstStyle/>
        <a:p/>
      </dgm:t>
    </dgm:pt>
    <dgm:pt modelId="{6DCB027C-ECE5-4B35-8FB3-85B58D6F35B1}" type="pres">
      <dgm:prSet presAssocID="{20714F9A-E36D-4285-91C5-D95025AD986D}" presName="dummy3b"/>
      <dgm:spPr/>
      <dgm:t>
        <a:bodyPr/>
        <a:lstStyle/>
        <a:p/>
      </dgm:t>
    </dgm:pt>
    <dgm:pt modelId="{ACE55BA5-E511-46FC-89AD-DAF86A14D979}" type="pres">
      <dgm:prSet presAssocID="{20714F9A-E36D-4285-91C5-D95025AD986D}" presName="wedge3Tx" presStyleLbl="node1" presStyleIdx="2" presStyleCnt="3">
        <dgm:presLayoutVars>
          <dgm:chMax val="0"/>
          <dgm:chPref val="0"/>
          <dgm:bulletEnabled val="1"/>
        </dgm:presLayoutVars>
      </dgm:prSet>
      <dgm:spPr/>
      <dgm:t>
        <a:bodyPr/>
        <a:lstStyle/>
        <a:p/>
      </dgm:t>
    </dgm:pt>
    <dgm:pt modelId="{360889A7-40E4-422D-9276-79ABF26FDBA8}" type="pres">
      <dgm:prSet presAssocID="{3A8EFEEA-471A-4771-BBA8-77ABFB2F746E}" presName="arrowWedge1" presStyleLbl="fgSibTrans2D1" presStyleCnt="3"/>
      <dgm:spPr/>
      <dgm:t>
        <a:bodyPr/>
        <a:lstStyle/>
        <a:p/>
      </dgm:t>
    </dgm:pt>
    <dgm:pt modelId="{97EDAD23-3CA8-4FE0-8748-3A5B4BEF6F1B}" type="pres">
      <dgm:prSet presAssocID="{A40DF650-4F45-4F93-B74A-D50A426634FE}" presName="arrowWedge2" presStyleLbl="fgSibTrans2D1" presStyleIdx="1" presStyleCnt="3"/>
      <dgm:spPr/>
      <dgm:t>
        <a:bodyPr/>
        <a:lstStyle/>
        <a:p/>
      </dgm:t>
    </dgm:pt>
    <dgm:pt modelId="{F8941138-4DC3-4950-8B81-CA8A5BDE3A02}" type="pres">
      <dgm:prSet presAssocID="{DE141E54-6F8E-4FF0-9679-51ADAD05A3A2}" presName="arrowWedge3" presStyleLbl="fgSibTrans2D1" presStyleIdx="2" presStyleCnt="3"/>
      <dgm:spPr/>
      <dgm:t>
        <a:bodyPr/>
        <a:lstStyle/>
        <a:p/>
      </dgm:t>
    </dgm:pt>
  </dgm:ptLst>
  <dgm:cxnLst>
    <dgm:cxn modelId="{08A73223-357D-4875-BE88-50901453FAA7}" srcId="{20714F9A-E36D-4285-91C5-D95025AD986D}" destId="{00600CF9-3935-4302-BDE8-0111415FD7B9}" srcOrd="0" destOrd="0" parTransId="{1D1AB3F4-6023-4251-862A-C046B62CDB6B}" sibTransId="{3A8EFEEA-471A-4771-BBA8-77ABFB2F746E}"/>
    <dgm:cxn modelId="{33D79065-3298-4DA6-958D-2835373950C6}" srcId="{20714F9A-E36D-4285-91C5-D95025AD986D}" destId="{8B554245-E678-4C78-BB0B-0483E0D849C3}" srcOrd="1" destOrd="0" parTransId="{4662C227-E959-45F3-932C-1DA443046F3C}" sibTransId="{A40DF650-4F45-4F93-B74A-D50A426634FE}"/>
    <dgm:cxn modelId="{79F2796C-4376-4520-8574-C4E31238EFBC}" srcId="{20714F9A-E36D-4285-91C5-D95025AD986D}" destId="{D438944B-4844-4EF4-B7A1-136633349720}" srcOrd="2" destOrd="0" parTransId="{60A2B17F-535A-437C-8B03-EAB836B4F76D}" sibTransId="{DE141E54-6F8E-4FF0-9679-51ADAD05A3A2}"/>
    <dgm:cxn modelId="{8086334F-5655-447C-BA88-A5E4A47525DD}" type="presOf" srcId="{20714F9A-E36D-4285-91C5-D95025AD986D}" destId="{FB4EE9ED-FBBB-44E1-B253-6CCAE0D56F0D}" srcOrd="0" destOrd="0" presId="urn:microsoft.com/office/officeart/2005/8/layout/cycle8"/>
    <dgm:cxn modelId="{80BE4B47-16E0-4F08-B59F-1EAA5159A6AD}" type="presParOf" srcId="{FB4EE9ED-FBBB-44E1-B253-6CCAE0D56F0D}" destId="{46092CC9-4008-4428-ABC2-66C3E19B9F85}" srcOrd="0" destOrd="0" presId="urn:microsoft.com/office/officeart/2005/8/layout/cycle8"/>
    <dgm:cxn modelId="{58628B3F-8428-4B94-B740-98252D0C2E42}" type="presOf" srcId="{00600CF9-3935-4302-BDE8-0111415FD7B9}" destId="{46092CC9-4008-4428-ABC2-66C3E19B9F85}" srcOrd="0" destOrd="0" presId="urn:microsoft.com/office/officeart/2005/8/layout/cycle8"/>
    <dgm:cxn modelId="{09402603-5D7F-46F3-9150-F9D566DCC7AF}" type="presParOf" srcId="{FB4EE9ED-FBBB-44E1-B253-6CCAE0D56F0D}" destId="{736FE4CC-67C3-4BFA-A031-D1FEBF49C8BB}" srcOrd="1" destOrd="0" presId="urn:microsoft.com/office/officeart/2005/8/layout/cycle8"/>
    <dgm:cxn modelId="{0F9D4A9C-0140-4007-9F29-10EFD2F1582A}" type="presParOf" srcId="{FB4EE9ED-FBBB-44E1-B253-6CCAE0D56F0D}" destId="{F7298B6A-51B5-4C86-8216-A9DE8454ADA3}" srcOrd="2" destOrd="0" presId="urn:microsoft.com/office/officeart/2005/8/layout/cycle8"/>
    <dgm:cxn modelId="{27050F1E-AA4E-46B8-8F8D-8282B323D7A4}" type="presParOf" srcId="{FB4EE9ED-FBBB-44E1-B253-6CCAE0D56F0D}" destId="{B84B912B-6426-4410-B782-F4F80013583E}" srcOrd="3" destOrd="0" presId="urn:microsoft.com/office/officeart/2005/8/layout/cycle8"/>
    <dgm:cxn modelId="{5C6D63D9-AC41-4816-9A40-FE4C57544BDC}" type="presOf" srcId="{00600CF9-3935-4302-BDE8-0111415FD7B9}" destId="{B84B912B-6426-4410-B782-F4F80013583E}" srcOrd="1" destOrd="0" presId="urn:microsoft.com/office/officeart/2005/8/layout/cycle8"/>
    <dgm:cxn modelId="{B2E9BFB3-2705-4428-AF71-4BD5561B0DC7}" type="presParOf" srcId="{FB4EE9ED-FBBB-44E1-B253-6CCAE0D56F0D}" destId="{B3AC07FA-41CD-4599-A683-8AD5D93BCCB3}" srcOrd="4" destOrd="0" presId="urn:microsoft.com/office/officeart/2005/8/layout/cycle8"/>
    <dgm:cxn modelId="{E901FE9D-A424-477C-919C-911C8537D032}" type="presOf" srcId="{8B554245-E678-4C78-BB0B-0483E0D849C3}" destId="{B3AC07FA-41CD-4599-A683-8AD5D93BCCB3}" srcOrd="0" destOrd="0" presId="urn:microsoft.com/office/officeart/2005/8/layout/cycle8"/>
    <dgm:cxn modelId="{7775248A-5130-4D5B-9258-3DE82FEC023B}" type="presParOf" srcId="{FB4EE9ED-FBBB-44E1-B253-6CCAE0D56F0D}" destId="{A077D5BD-1F99-4AB4-8217-20D4B0CE9B97}" srcOrd="5" destOrd="0" presId="urn:microsoft.com/office/officeart/2005/8/layout/cycle8"/>
    <dgm:cxn modelId="{41E08033-5A45-4885-8204-A0E27B66230A}" type="presParOf" srcId="{FB4EE9ED-FBBB-44E1-B253-6CCAE0D56F0D}" destId="{F817BD8B-6890-4E3F-89D5-C424F6CA0C36}" srcOrd="6" destOrd="0" presId="urn:microsoft.com/office/officeart/2005/8/layout/cycle8"/>
    <dgm:cxn modelId="{0743537B-C0B1-4BB5-8328-71BE03DB599C}" type="presParOf" srcId="{FB4EE9ED-FBBB-44E1-B253-6CCAE0D56F0D}" destId="{0AD723BE-086E-4E66-80EF-E80C62C2A25D}" srcOrd="7" destOrd="0" presId="urn:microsoft.com/office/officeart/2005/8/layout/cycle8"/>
    <dgm:cxn modelId="{B5ACC21D-3767-41B2-87A6-5874E29DB9EB}" type="presOf" srcId="{8B554245-E678-4C78-BB0B-0483E0D849C3}" destId="{0AD723BE-086E-4E66-80EF-E80C62C2A25D}" srcOrd="1" destOrd="0" presId="urn:microsoft.com/office/officeart/2005/8/layout/cycle8"/>
    <dgm:cxn modelId="{F8DE785F-84E4-4C64-A116-A51D9C89F0BC}" type="presParOf" srcId="{FB4EE9ED-FBBB-44E1-B253-6CCAE0D56F0D}" destId="{E4B018EF-4E0D-48DD-980F-5884751CC7A2}" srcOrd="8" destOrd="0" presId="urn:microsoft.com/office/officeart/2005/8/layout/cycle8"/>
    <dgm:cxn modelId="{13A6A667-BDA8-45F0-9331-6A20F5E0873E}" type="presOf" srcId="{D438944B-4844-4EF4-B7A1-136633349720}" destId="{E4B018EF-4E0D-48DD-980F-5884751CC7A2}" srcOrd="0" destOrd="0" presId="urn:microsoft.com/office/officeart/2005/8/layout/cycle8"/>
    <dgm:cxn modelId="{0AE65023-C4DF-49BA-9E76-68E1E6E32C61}" type="presParOf" srcId="{FB4EE9ED-FBBB-44E1-B253-6CCAE0D56F0D}" destId="{56BAC54B-CD53-4D4A-A1E5-A25916745ED8}" srcOrd="9" destOrd="0" presId="urn:microsoft.com/office/officeart/2005/8/layout/cycle8"/>
    <dgm:cxn modelId="{9880BAFC-E150-44CC-BF92-13F3FF83CAA1}" type="presParOf" srcId="{FB4EE9ED-FBBB-44E1-B253-6CCAE0D56F0D}" destId="{6DCB027C-ECE5-4B35-8FB3-85B58D6F35B1}" srcOrd="10" destOrd="0" presId="urn:microsoft.com/office/officeart/2005/8/layout/cycle8"/>
    <dgm:cxn modelId="{B5891CA5-8051-4218-BF5F-190DDE70D55A}" type="presParOf" srcId="{FB4EE9ED-FBBB-44E1-B253-6CCAE0D56F0D}" destId="{ACE55BA5-E511-46FC-89AD-DAF86A14D979}" srcOrd="11" destOrd="0" presId="urn:microsoft.com/office/officeart/2005/8/layout/cycle8"/>
    <dgm:cxn modelId="{079F29C7-5D22-456D-A08F-451AC5B22C53}" type="presOf" srcId="{D438944B-4844-4EF4-B7A1-136633349720}" destId="{ACE55BA5-E511-46FC-89AD-DAF86A14D979}" srcOrd="1" destOrd="0" presId="urn:microsoft.com/office/officeart/2005/8/layout/cycle8"/>
    <dgm:cxn modelId="{B298B577-07B0-48B7-95B7-C1F818461B50}" type="presParOf" srcId="{FB4EE9ED-FBBB-44E1-B253-6CCAE0D56F0D}" destId="{360889A7-40E4-422D-9276-79ABF26FDBA8}" srcOrd="12" destOrd="0" presId="urn:microsoft.com/office/officeart/2005/8/layout/cycle8"/>
    <dgm:cxn modelId="{8CB8CB5D-5196-495F-80CF-BC5FB3D22771}" type="presParOf" srcId="{FB4EE9ED-FBBB-44E1-B253-6CCAE0D56F0D}" destId="{97EDAD23-3CA8-4FE0-8748-3A5B4BEF6F1B}" srcOrd="13" destOrd="0" presId="urn:microsoft.com/office/officeart/2005/8/layout/cycle8"/>
    <dgm:cxn modelId="{6ADFE367-0025-41E4-92A2-EA6080A5C9DA}" type="presParOf" srcId="{FB4EE9ED-FBBB-44E1-B253-6CCAE0D56F0D}" destId="{F8941138-4DC3-4950-8B81-CA8A5BDE3A02}" srcOrd="14" destOrd="0" presId="urn:microsoft.com/office/officeart/2005/8/layout/cycle8"/>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dsp="http://schemas.microsoft.com/office/drawing/2008/diagram">
  <dsp:spTree>
    <dsp:nvGrpSpPr>
      <dsp:cNvPr id="7" name=""/>
      <dsp:cNvGrpSpPr/>
    </dsp:nvGrpSpPr>
    <dsp:grpSpPr/>
    <dsp:sp modelId="{46092CC9-4008-4428-ABC2-66C3E19B9F85}">
      <dsp:nvSpPr>
        <dsp:cNvPr id="8" name=""/>
        <dsp:cNvSpPr/>
      </dsp:nvSpPr>
      <dsp:spPr>
        <a:xfrm>
          <a:off x="801823" y="187467"/>
          <a:ext cx="2640348" cy="2640348"/>
        </a:xfrm>
        <a:prstGeom prst="pie">
          <a:avLst>
            <a:gd name="adj1" fmla="val 16200000"/>
            <a:gd name="adj2" fmla="val 180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kk-KZ" sz="2000" b="1" kern="1200">
              <a:latin typeface="Times New Roman" pitchFamily="18" charset="0"/>
              <a:cs typeface="Times New Roman" pitchFamily="18" charset="0"/>
            </a:rPr>
            <a:t>Сарыуыз</a:t>
          </a:r>
          <a:r>
            <a:rPr lang="kk-KZ" sz="2000" kern="1200">
              <a:latin typeface="Times New Roman" pitchFamily="18" charset="0"/>
              <a:cs typeface="Times New Roman" pitchFamily="18" charset="0"/>
            </a:rPr>
            <a:t> </a:t>
          </a:r>
          <a:endParaRPr lang="ru-RU" sz="2000" kern="1200">
            <a:latin typeface="Times New Roman" pitchFamily="18" charset="0"/>
            <a:cs typeface="Times New Roman" pitchFamily="18" charset="0"/>
          </a:endParaRPr>
        </a:p>
      </dsp:txBody>
      <dsp:txXfrm>
        <a:off x="2193350" y="746969"/>
        <a:ext cx="942981" cy="785818"/>
      </dsp:txXfrm>
    </dsp:sp>
    <dsp:sp modelId="{B3AC07FA-41CD-4599-A683-8AD5D93BCCB3}">
      <dsp:nvSpPr>
        <dsp:cNvPr id="9" name=""/>
        <dsp:cNvSpPr/>
      </dsp:nvSpPr>
      <dsp:spPr>
        <a:xfrm>
          <a:off x="680089" y="298610"/>
          <a:ext cx="2640348" cy="2640348"/>
        </a:xfrm>
        <a:prstGeom prst="pie">
          <a:avLst>
            <a:gd name="adj1" fmla="val 1800000"/>
            <a:gd name="adj2" fmla="val 9000000"/>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kk-KZ" sz="1200" b="1" kern="1200">
              <a:latin typeface="Times New Roman" pitchFamily="18" charset="0"/>
              <a:cs typeface="Times New Roman" pitchFamily="18" charset="0"/>
            </a:rPr>
            <a:t>Май,</a:t>
          </a:r>
        </a:p>
        <a:p>
          <a:pPr marL="0" lvl="0" indent="0" algn="ctr" defTabSz="533400">
            <a:lnSpc>
              <a:spcPct val="90000"/>
            </a:lnSpc>
            <a:spcBef>
              <a:spcPct val="0"/>
            </a:spcBef>
            <a:spcAft>
              <a:spcPct val="35000"/>
            </a:spcAft>
            <a:buNone/>
          </a:pPr>
          <a:r>
            <a:rPr lang="kk-KZ" sz="1200" b="1" kern="1200">
              <a:latin typeface="Times New Roman" pitchFamily="18" charset="0"/>
              <a:cs typeface="Times New Roman" pitchFamily="18" charset="0"/>
            </a:rPr>
            <a:t>Көмірсу,су </a:t>
          </a:r>
        </a:p>
        <a:p>
          <a:pPr marL="0" lvl="0" indent="0" algn="ctr" defTabSz="533400">
            <a:lnSpc>
              <a:spcPct val="90000"/>
            </a:lnSpc>
            <a:spcBef>
              <a:spcPct val="0"/>
            </a:spcBef>
            <a:spcAft>
              <a:spcPct val="35000"/>
            </a:spcAft>
            <a:buNone/>
          </a:pPr>
          <a:r>
            <a:rPr lang="kk-KZ" sz="1200" b="1" kern="1200">
              <a:latin typeface="Times New Roman" pitchFamily="18" charset="0"/>
              <a:cs typeface="Times New Roman" pitchFamily="18" charset="0"/>
            </a:rPr>
            <a:t>Минералды заттар</a:t>
          </a:r>
          <a:endParaRPr lang="ru-RU" sz="1200" b="1" kern="1200">
            <a:latin typeface="Times New Roman" pitchFamily="18" charset="0"/>
            <a:cs typeface="Times New Roman" pitchFamily="18" charset="0"/>
          </a:endParaRPr>
        </a:p>
      </dsp:txBody>
      <dsp:txXfrm>
        <a:off x="1308744" y="2011694"/>
        <a:ext cx="1414472" cy="691519"/>
      </dsp:txXfrm>
    </dsp:sp>
    <dsp:sp modelId="{E4B018EF-4E0D-48DD-980F-5884751CC7A2}">
      <dsp:nvSpPr>
        <dsp:cNvPr id="10" name=""/>
        <dsp:cNvSpPr/>
      </dsp:nvSpPr>
      <dsp:spPr>
        <a:xfrm>
          <a:off x="625711" y="204312"/>
          <a:ext cx="2640348" cy="2640348"/>
        </a:xfrm>
        <a:prstGeom prst="pie">
          <a:avLst>
            <a:gd name="adj1" fmla="val 9000000"/>
            <a:gd name="adj2" fmla="val 1620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kk-KZ" sz="3200" kern="1200">
              <a:latin typeface="Times New Roman" pitchFamily="18" charset="0"/>
              <a:cs typeface="Times New Roman" pitchFamily="18" charset="0"/>
            </a:rPr>
            <a:t>Ақуыз</a:t>
          </a:r>
          <a:endParaRPr lang="ru-RU" sz="3200" kern="1200">
            <a:latin typeface="Times New Roman" pitchFamily="18" charset="0"/>
            <a:cs typeface="Times New Roman" pitchFamily="18" charset="0"/>
          </a:endParaRPr>
        </a:p>
      </dsp:txBody>
      <dsp:txXfrm>
        <a:off x="931551" y="763815"/>
        <a:ext cx="942981" cy="785818"/>
      </dsp:txXfrm>
    </dsp:sp>
    <dsp:sp modelId="{360889A7-40E4-422D-9276-79ABF26FDBA8}">
      <dsp:nvSpPr>
        <dsp:cNvPr id="11" name=""/>
        <dsp:cNvSpPr/>
      </dsp:nvSpPr>
      <dsp:spPr>
        <a:xfrm>
          <a:off x="638591" y="24017"/>
          <a:ext cx="2967248" cy="2967248"/>
        </a:xfrm>
        <a:prstGeom prst="circularArrow">
          <a:avLst>
            <a:gd name="adj1" fmla="val 5085"/>
            <a:gd name="adj2" fmla="val 327528"/>
            <a:gd name="adj3" fmla="val 1472472"/>
            <a:gd name="adj4" fmla="val 16199432"/>
            <a:gd name="adj5" fmla="val 5932"/>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a:lstStyle/>
        <a:p/>
      </dsp:txBody>
    </dsp:sp>
    <dsp:sp modelId="{97EDAD23-3CA8-4FE0-8748-3A5B4BEF6F1B}">
      <dsp:nvSpPr>
        <dsp:cNvPr id="12" name=""/>
        <dsp:cNvSpPr/>
      </dsp:nvSpPr>
      <dsp:spPr>
        <a:xfrm>
          <a:off x="516639" y="134993"/>
          <a:ext cx="2967248" cy="2967248"/>
        </a:xfrm>
        <a:prstGeom prst="circularArrow">
          <a:avLst>
            <a:gd name="adj1" fmla="val 5085"/>
            <a:gd name="adj2" fmla="val 327528"/>
            <a:gd name="adj3" fmla="val 8671970"/>
            <a:gd name="adj4" fmla="val 1800502"/>
            <a:gd name="adj5" fmla="val 5932"/>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a:lstStyle/>
        <a:p/>
      </dsp:txBody>
    </dsp:sp>
    <dsp:sp modelId="{F8941138-4DC3-4950-8B81-CA8A5BDE3A02}">
      <dsp:nvSpPr>
        <dsp:cNvPr id="13" name=""/>
        <dsp:cNvSpPr/>
      </dsp:nvSpPr>
      <dsp:spPr>
        <a:xfrm>
          <a:off x="462043" y="40862"/>
          <a:ext cx="2967248" cy="2967248"/>
        </a:xfrm>
        <a:prstGeom prst="circularArrow">
          <a:avLst>
            <a:gd name="adj1" fmla="val 5085"/>
            <a:gd name="adj2" fmla="val 327528"/>
            <a:gd name="adj3" fmla="val 15873039"/>
            <a:gd name="adj4" fmla="val 9000000"/>
            <a:gd name="adj5" fmla="val 5932"/>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a:lstStyle/>
        <a:p/>
      </dsp:txBody>
    </dsp:sp>
  </dsp:spTree>
</dsp:drawing>
</file>

<file path=ppt/diagrams/layout1.xml><?xml version="1.0" encoding="utf-8"?>
<dgm:layoutDef xmlns:a="http://schemas.openxmlformats.org/drawingml/2006/main" xmlns:r="http://schemas.openxmlformats.org/officeDocument/2006/relationships" xmlns:dgm="http://schemas.openxmlformats.org/drawingml/2006/diagram"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type="ellipse" r:blip="">
                <dgm:adjLst/>
              </dgm:shape>
            </dgm:if>
            <dgm:if name="Name12" axis="ch" ptType="node" func="cnt" op="equ" val="2">
              <dgm:shape type="pie" r:blip="">
                <dgm:adjLst>
                  <dgm:adj idx="1" val="270"/>
                  <dgm:adj idx="2" val="90"/>
                </dgm:adjLst>
              </dgm:shape>
            </dgm:if>
            <dgm:if name="Name13" axis="ch" ptType="node" func="cnt" op="equ" val="3">
              <dgm:shape type="pie" r:blip="">
                <dgm:adjLst>
                  <dgm:adj idx="1" val="270"/>
                  <dgm:adj idx="2" val="30"/>
                </dgm:adjLst>
              </dgm:shape>
            </dgm:if>
            <dgm:if name="Name14" axis="ch" ptType="node" func="cnt" op="equ" val="4">
              <dgm:shape type="pie" r:blip="">
                <dgm:adjLst>
                  <dgm:adj idx="1" val="270"/>
                  <dgm:adj idx="2" val="0"/>
                </dgm:adjLst>
              </dgm:shape>
            </dgm:if>
            <dgm:if name="Name15" axis="ch" ptType="node" func="cnt" op="equ" val="5">
              <dgm:shape type="pie" r:blip="">
                <dgm:adjLst>
                  <dgm:adj idx="1" val="270"/>
                  <dgm:adj idx="2" val="342"/>
                </dgm:adjLst>
              </dgm:shape>
            </dgm:if>
            <dgm:if name="Name16" axis="ch" ptType="node" func="cnt" op="equ" val="6">
              <dgm:shape type="pie" r:blip="">
                <dgm:adjLst>
                  <dgm:adj idx="1" val="270"/>
                  <dgm:adj idx="2" val="330"/>
                </dgm:adjLst>
              </dgm:shape>
            </dgm:if>
            <dgm:else name="Name17">
              <dgm:shape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r:blip="">
            <dgm:adjLst/>
          </dgm:shape>
          <dgm:presOf/>
          <dgm:constrLst>
            <dgm:constr type="w" val="1"/>
            <dgm:constr type="h" val="1"/>
          </dgm:constrLst>
          <dgm:ruleLst/>
        </dgm:layoutNode>
        <dgm:layoutNode name="dummy1b" moveWith="wedge1">
          <dgm:alg type="sp"/>
          <dgm:shape r:blip="">
            <dgm:adjLst/>
          </dgm:shape>
          <dgm:presOf/>
          <dgm:constrLst>
            <dgm:constr type="w" val="1"/>
            <dgm:constr type="h" val="1"/>
          </dgm:constrLst>
          <dgm:ruleLst/>
        </dgm:layoutNode>
        <dgm:layoutNode name="wedge1Tx" moveWith="wedge1">
          <dgm:varLst>
            <dgm:chMax val="0"/>
            <dgm:chPref val="0"/>
            <dgm:bulletEnabled val="1"/>
          </dgm:varLst>
          <dgm:alg type="tx"/>
          <dgm:shape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if>
      <dgm:else name="Name40"/>
    </dgm:choose>
    <dgm:choose name="Name41">
      <dgm:if name="Name42" axis="ch" ptType="node" func="cnt" op="gte" val="2">
        <dgm:layoutNode name="wedge2">
          <dgm:alg type="sp"/>
          <dgm:choose name="Name43">
            <dgm:if name="Name44" axis="ch" ptType="node" func="cnt" op="equ" val="2">
              <dgm:shape type="pie" r:blip="">
                <dgm:adjLst>
                  <dgm:adj idx="1" val="90"/>
                  <dgm:adj idx="2" val="270"/>
                </dgm:adjLst>
              </dgm:shape>
            </dgm:if>
            <dgm:if name="Name45" axis="ch" ptType="node" func="cnt" op="equ" val="3">
              <dgm:shape type="pie" r:blip="">
                <dgm:adjLst>
                  <dgm:adj idx="1" val="30"/>
                  <dgm:adj idx="2" val="150"/>
                </dgm:adjLst>
              </dgm:shape>
            </dgm:if>
            <dgm:if name="Name46" axis="ch" ptType="node" func="cnt" op="equ" val="4">
              <dgm:shape type="pie" r:blip="">
                <dgm:adjLst>
                  <dgm:adj idx="1" val="0"/>
                  <dgm:adj idx="2" val="90"/>
                </dgm:adjLst>
              </dgm:shape>
            </dgm:if>
            <dgm:if name="Name47" axis="ch" ptType="node" func="cnt" op="equ" val="5">
              <dgm:shape type="pie" r:blip="">
                <dgm:adjLst>
                  <dgm:adj idx="1" val="342"/>
                  <dgm:adj idx="2" val="54"/>
                </dgm:adjLst>
              </dgm:shape>
            </dgm:if>
            <dgm:if name="Name48" axis="ch" ptType="node" func="cnt" op="equ" val="6">
              <dgm:shape type="pie" r:blip="">
                <dgm:adjLst>
                  <dgm:adj idx="1" val="330"/>
                  <dgm:adj idx="2" val="30"/>
                </dgm:adjLst>
              </dgm:shape>
            </dgm:if>
            <dgm:else name="Name49">
              <dgm:shape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r:blip="">
            <dgm:adjLst/>
          </dgm:shape>
          <dgm:presOf/>
          <dgm:constrLst>
            <dgm:constr type="w" val="1"/>
            <dgm:constr type="h" val="1"/>
          </dgm:constrLst>
          <dgm:ruleLst/>
        </dgm:layoutNode>
        <dgm:layoutNode name="dummy2b" moveWith="wedge2">
          <dgm:alg type="sp"/>
          <dgm:shape r:blip="">
            <dgm:adjLst/>
          </dgm:shape>
          <dgm:presOf/>
          <dgm:constrLst>
            <dgm:constr type="w" val="1"/>
            <dgm:constr type="h" val="1"/>
          </dgm:constrLst>
          <dgm:ruleLst/>
        </dgm:layoutNode>
        <dgm:layoutNode name="wedge2Tx" moveWith="wedge2">
          <dgm:varLst>
            <dgm:chMax val="0"/>
            <dgm:chPref val="0"/>
            <dgm:bulletEnabled val="1"/>
          </dgm:varLst>
          <dgm:alg type="tx"/>
          <dgm:shape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if>
      <dgm:else name="Name70"/>
    </dgm:choose>
    <dgm:choose name="Name71">
      <dgm:if name="Name72" axis="ch" ptType="node" func="cnt" op="gte" val="3">
        <dgm:layoutNode name="wedge3">
          <dgm:alg type="sp"/>
          <dgm:choose name="Name73">
            <dgm:if name="Name74" axis="ch" ptType="node" func="cnt" op="equ" val="3">
              <dgm:shape type="pie" r:blip="">
                <dgm:adjLst>
                  <dgm:adj idx="1" val="150"/>
                  <dgm:adj idx="2" val="270"/>
                </dgm:adjLst>
              </dgm:shape>
            </dgm:if>
            <dgm:if name="Name75" axis="ch" ptType="node" func="cnt" op="equ" val="4">
              <dgm:shape type="pie" r:blip="">
                <dgm:adjLst>
                  <dgm:adj idx="1" val="90"/>
                  <dgm:adj idx="2" val="180"/>
                </dgm:adjLst>
              </dgm:shape>
            </dgm:if>
            <dgm:if name="Name76" axis="ch" ptType="node" func="cnt" op="equ" val="5">
              <dgm:shape type="pie" r:blip="">
                <dgm:adjLst>
                  <dgm:adj idx="1" val="54"/>
                  <dgm:adj idx="2" val="126"/>
                </dgm:adjLst>
              </dgm:shape>
            </dgm:if>
            <dgm:if name="Name77" axis="ch" ptType="node" func="cnt" op="equ" val="6">
              <dgm:shape type="pie" r:blip="">
                <dgm:adjLst>
                  <dgm:adj idx="1" val="30"/>
                  <dgm:adj idx="2" val="90"/>
                </dgm:adjLst>
              </dgm:shape>
            </dgm:if>
            <dgm:else name="Name78">
              <dgm:shape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r:blip="">
            <dgm:adjLst/>
          </dgm:shape>
          <dgm:presOf/>
          <dgm:constrLst>
            <dgm:constr type="w" val="1"/>
            <dgm:constr type="h" val="1"/>
          </dgm:constrLst>
          <dgm:ruleLst/>
        </dgm:layoutNode>
        <dgm:layoutNode name="dummy3b" moveWith="wedge3">
          <dgm:alg type="sp"/>
          <dgm:shape r:blip="">
            <dgm:adjLst/>
          </dgm:shape>
          <dgm:presOf/>
          <dgm:constrLst>
            <dgm:constr type="w" val="1"/>
            <dgm:constr type="h" val="1"/>
          </dgm:constrLst>
          <dgm:ruleLst/>
        </dgm:layoutNode>
        <dgm:layoutNode name="wedge3Tx" moveWith="wedge3">
          <dgm:varLst>
            <dgm:chMax val="0"/>
            <dgm:chPref val="0"/>
            <dgm:bulletEnabled val="1"/>
          </dgm:varLst>
          <dgm:alg type="tx"/>
          <dgm:shape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if>
      <dgm:else name="Name97"/>
    </dgm:choose>
    <dgm:choose name="Name98">
      <dgm:if name="Name99" axis="ch" ptType="node" func="cnt" op="gte" val="4">
        <dgm:layoutNode name="wedge4">
          <dgm:alg type="sp"/>
          <dgm:choose name="Name100">
            <dgm:if name="Name101" axis="ch" ptType="node" func="cnt" op="equ" val="4">
              <dgm:shape type="pie" r:blip="">
                <dgm:adjLst>
                  <dgm:adj idx="1" val="180"/>
                  <dgm:adj idx="2" val="270"/>
                </dgm:adjLst>
              </dgm:shape>
            </dgm:if>
            <dgm:if name="Name102" axis="ch" ptType="node" func="cnt" op="equ" val="5">
              <dgm:shape type="pie" r:blip="">
                <dgm:adjLst>
                  <dgm:adj idx="1" val="126"/>
                  <dgm:adj idx="2" val="198"/>
                </dgm:adjLst>
              </dgm:shape>
            </dgm:if>
            <dgm:if name="Name103" axis="ch" ptType="node" func="cnt" op="equ" val="6">
              <dgm:shape type="pie" r:blip="">
                <dgm:adjLst>
                  <dgm:adj idx="1" val="90"/>
                  <dgm:adj idx="2" val="150"/>
                </dgm:adjLst>
              </dgm:shape>
            </dgm:if>
            <dgm:else name="Name104">
              <dgm:shape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r:blip="">
            <dgm:adjLst/>
          </dgm:shape>
          <dgm:presOf/>
          <dgm:constrLst>
            <dgm:constr type="w" val="1"/>
            <dgm:constr type="h" val="1"/>
          </dgm:constrLst>
          <dgm:ruleLst/>
        </dgm:layoutNode>
        <dgm:layoutNode name="dummy4b" moveWith="wedge4">
          <dgm:alg type="sp"/>
          <dgm:shape r:blip="">
            <dgm:adjLst/>
          </dgm:shape>
          <dgm:presOf/>
          <dgm:constrLst>
            <dgm:constr type="w" val="1"/>
            <dgm:constr type="h" val="1"/>
          </dgm:constrLst>
          <dgm:ruleLst/>
        </dgm:layoutNode>
        <dgm:layoutNode name="wedge4Tx" moveWith="wedge4">
          <dgm:varLst>
            <dgm:chMax val="0"/>
            <dgm:chPref val="0"/>
            <dgm:bulletEnabled val="1"/>
          </dgm:varLst>
          <dgm:alg type="tx"/>
          <dgm:shape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if>
      <dgm:else name="Name121"/>
    </dgm:choose>
    <dgm:choose name="Name122">
      <dgm:if name="Name123" axis="ch" ptType="node" func="cnt" op="gte" val="5">
        <dgm:layoutNode name="wedge5">
          <dgm:alg type="sp"/>
          <dgm:choose name="Name124">
            <dgm:if name="Name125" axis="ch" ptType="node" func="cnt" op="equ" val="5">
              <dgm:shape type="pie" r:blip="">
                <dgm:adjLst>
                  <dgm:adj idx="1" val="198"/>
                  <dgm:adj idx="2" val="270"/>
                </dgm:adjLst>
              </dgm:shape>
            </dgm:if>
            <dgm:if name="Name126" axis="ch" ptType="node" func="cnt" op="equ" val="6">
              <dgm:shape type="pie" r:blip="">
                <dgm:adjLst>
                  <dgm:adj idx="1" val="150"/>
                  <dgm:adj idx="2" val="210"/>
                </dgm:adjLst>
              </dgm:shape>
            </dgm:if>
            <dgm:else name="Name127">
              <dgm:shape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r:blip="">
            <dgm:adjLst/>
          </dgm:shape>
          <dgm:presOf/>
          <dgm:constrLst>
            <dgm:constr type="w" val="1"/>
            <dgm:constr type="h" val="1"/>
          </dgm:constrLst>
          <dgm:ruleLst/>
        </dgm:layoutNode>
        <dgm:layoutNode name="dummy5b" moveWith="wedge5">
          <dgm:alg type="sp"/>
          <dgm:shape r:blip="">
            <dgm:adjLst/>
          </dgm:shape>
          <dgm:presOf/>
          <dgm:constrLst>
            <dgm:constr type="w" val="1"/>
            <dgm:constr type="h" val="1"/>
          </dgm:constrLst>
          <dgm:ruleLst/>
        </dgm:layoutNode>
        <dgm:layoutNode name="wedge5Tx" moveWith="wedge5">
          <dgm:varLst>
            <dgm:chMax val="0"/>
            <dgm:chPref val="0"/>
            <dgm:bulletEnabled val="1"/>
          </dgm:varLst>
          <dgm:alg type="tx"/>
          <dgm:shape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if>
      <dgm:else name="Name142"/>
    </dgm:choose>
    <dgm:choose name="Name143">
      <dgm:if name="Name144" axis="ch" ptType="node" func="cnt" op="gte" val="6">
        <dgm:layoutNode name="wedge6">
          <dgm:alg type="sp"/>
          <dgm:choose name="Name145">
            <dgm:if name="Name146" axis="ch" ptType="node" func="cnt" op="equ" val="6">
              <dgm:shape type="pie" r:blip="">
                <dgm:adjLst>
                  <dgm:adj idx="1" val="210"/>
                  <dgm:adj idx="2" val="270"/>
                </dgm:adjLst>
              </dgm:shape>
            </dgm:if>
            <dgm:else name="Name147">
              <dgm:shape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r:blip="">
            <dgm:adjLst/>
          </dgm:shape>
          <dgm:presOf/>
          <dgm:constrLst>
            <dgm:constr type="w" val="1"/>
            <dgm:constr type="h" val="1"/>
          </dgm:constrLst>
          <dgm:ruleLst/>
        </dgm:layoutNode>
        <dgm:layoutNode name="dummy6b" moveWith="wedge6">
          <dgm:alg type="sp"/>
          <dgm:shape r:blip="">
            <dgm:adjLst/>
          </dgm:shape>
          <dgm:presOf/>
          <dgm:constrLst>
            <dgm:constr type="w" val="1"/>
            <dgm:constr type="h" val="1"/>
          </dgm:constrLst>
          <dgm:ruleLst/>
        </dgm:layoutNode>
        <dgm:layoutNode name="wedge6Tx" moveWith="wedge6">
          <dgm:varLst>
            <dgm:chMax val="0"/>
            <dgm:chPref val="0"/>
            <dgm:bulletEnabled val="1"/>
          </dgm:varLst>
          <dgm:alg type="tx"/>
          <dgm:shape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if>
      <dgm:else name="Name160"/>
    </dgm:choose>
    <dgm:choose name="Name161">
      <dgm:if name="Name162" axis="ch" ptType="node" func="cnt" op="gte" val="7">
        <dgm:layoutNode name="wedge7">
          <dgm:alg type="sp"/>
          <dgm:shape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r:blip="">
            <dgm:adjLst/>
          </dgm:shape>
          <dgm:presOf/>
          <dgm:constrLst>
            <dgm:constr type="w" val="1"/>
            <dgm:constr type="h" val="1"/>
          </dgm:constrLst>
          <dgm:ruleLst/>
        </dgm:layoutNode>
        <dgm:layoutNode name="dummy7b" moveWith="wedge7">
          <dgm:alg type="sp"/>
          <dgm:shape r:blip="">
            <dgm:adjLst/>
          </dgm:shape>
          <dgm:presOf/>
          <dgm:constrLst>
            <dgm:constr type="w" val="1"/>
            <dgm:constr type="h" val="1"/>
          </dgm:constrLst>
          <dgm:ruleLst/>
        </dgm:layoutNode>
        <dgm:layoutNode name="wedge7Tx" moveWith="wedge7">
          <dgm:varLst>
            <dgm:chMax val="0"/>
            <dgm:chPref val="0"/>
            <dgm:bulletEnabled val="1"/>
          </dgm:varLst>
          <dgm:alg type="tx"/>
          <dgm:shape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&#65279;<?xml version="1.0" encoding="utf-8" standalone="yes"?><Relationships xmlns="http://schemas.openxmlformats.org/package/2006/relationships"><Relationship Id="rId1" Type="http://schemas.openxmlformats.org/officeDocument/2006/relationships/image" Target="../media/image9.jpeg"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Пустой слайд">
    <p:spTree>
      <p:nvGrpSpPr>
        <p:cNvPr id="1" name=""/>
        <p:cNvGrpSpPr/>
        <p:nvPr/>
      </p:nvGrpSpPr>
      <p:grpSpPr>
        <a:xfrm>
          <a:off x="0" y="0"/>
          <a:ext cx="0" cy="0"/>
        </a:xfrm>
      </p:grpSpPr>
      <p:sp>
        <p:nvSpPr>
          <p:cNvPr id="2" name="Дата 1"/>
          <p:cNvSpPr>
            <a:spLocks noGrp="1"/>
          </p:cNvSpPr>
          <p:nvPr>
            <p:ph type="dt" sz="half" idx="10"/>
          </p:nvPr>
        </p:nvSpPr>
        <p:spPr/>
        <p:txBody>
          <a:bodyPr/>
          <a:lstStyle/>
          <a:p>
            <a:fld id="{5B106E36-FD25-4E2D-B0AA-010F637433A0}" type="datetimeFigureOut">
              <a:rPr lang="ru-RU" smtClean="0"/>
              <a:t>29.10.2022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t>29.10.2022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55" r:id="rId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image" Target="../media/image8.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hyperlink" Target="https://kk.wikipedia.org/wiki/%D0%A2%D0%B0%D1%83%D1%8B%D2%9B%D1%82%D3%99%D1%80%D1%96%D0%B7%D0%B4%D1%96%D0%BB%D0%B5%D1%80" TargetMode="Externa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package" Target="../embeddings/Microsoft_PowerPoint_Presentation.pptx" TargetMode="Internal" /><Relationship Id="rId4" Type="http://schemas.openxmlformats.org/officeDocument/2006/relationships/image" Target="../media/image9.jpeg" /><Relationship Id="rId5" Type="http://schemas.openxmlformats.org/officeDocument/2006/relationships/vmlDrawing" Target="../drawings/vmlDrawing1.v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10.jpeg" /><Relationship Id="rId4" Type="http://schemas.openxmlformats.org/officeDocument/2006/relationships/image" Target="../media/image11.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2.jpeg" /><Relationship Id="rId3" Type="http://schemas.openxmlformats.org/officeDocument/2006/relationships/image" Target="../media/image13.jpeg" /><Relationship Id="rId4" Type="http://schemas.openxmlformats.org/officeDocument/2006/relationships/image" Target="../media/image14.jpeg" /><Relationship Id="rId5" Type="http://schemas.openxmlformats.org/officeDocument/2006/relationships/image" Target="../media/image15.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6.jpeg" /><Relationship Id="rId3" Type="http://schemas.openxmlformats.org/officeDocument/2006/relationships/image" Target="../media/image17.jpeg" /><Relationship Id="rId4" Type="http://schemas.openxmlformats.org/officeDocument/2006/relationships/image" Target="../media/image1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9.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20.jpeg" /><Relationship Id="rId4" Type="http://schemas.openxmlformats.org/officeDocument/2006/relationships/image" Target="../media/image2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22.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23.jpeg" /><Relationship Id="rId4" Type="http://schemas.openxmlformats.org/officeDocument/2006/relationships/image" Target="../media/image24.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25.jpeg" /><Relationship Id="rId4" Type="http://schemas.openxmlformats.org/officeDocument/2006/relationships/image" Target="../media/image26.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27.jpeg" /><Relationship Id="rId4" Type="http://schemas.openxmlformats.org/officeDocument/2006/relationships/image" Target="../media/image28.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29.jpeg" /><Relationship Id="rId4" Type="http://schemas.openxmlformats.org/officeDocument/2006/relationships/image" Target="../media/image30.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31.jpeg" /><Relationship Id="rId4" Type="http://schemas.openxmlformats.org/officeDocument/2006/relationships/image" Target="../media/image32.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33.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34.jpeg" /><Relationship Id="rId4" Type="http://schemas.openxmlformats.org/officeDocument/2006/relationships/image" Target="../media/image35.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36.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6.jpeg" /><Relationship Id="rId3" Type="http://schemas.openxmlformats.org/officeDocument/2006/relationships/image" Target="../media/image37.jpeg" /><Relationship Id="rId4" Type="http://schemas.openxmlformats.org/officeDocument/2006/relationships/image" Target="../media/image38.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39.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40.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41.jpeg" /><Relationship Id="rId4" Type="http://schemas.openxmlformats.org/officeDocument/2006/relationships/image" Target="../media/image42.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 Id="rId8" Type="http://schemas.openxmlformats.org/officeDocument/2006/relationships/image" Target="../media/image43.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4.jpeg" /><Relationship Id="rId3" Type="http://schemas.openxmlformats.org/officeDocument/2006/relationships/image" Target="../media/image45.jpeg" /><Relationship Id="rId4" Type="http://schemas.openxmlformats.org/officeDocument/2006/relationships/image" Target="../media/image46.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47.jpeg" /><Relationship Id="rId4" Type="http://schemas.openxmlformats.org/officeDocument/2006/relationships/image" Target="../media/image48.jpeg" /><Relationship Id="rId5" Type="http://schemas.openxmlformats.org/officeDocument/2006/relationships/image" Target="../media/image49.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50.jpeg" /><Relationship Id="rId4" Type="http://schemas.openxmlformats.org/officeDocument/2006/relationships/image" Target="../media/image51.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52.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6.jpeg" /><Relationship Id="rId3" Type="http://schemas.openxmlformats.org/officeDocument/2006/relationships/image" Target="../media/image53.jpeg" /><Relationship Id="rId4" Type="http://schemas.openxmlformats.org/officeDocument/2006/relationships/image" Target="../media/image5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5.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6.jpeg" /><Relationship Id="rId3" Type="http://schemas.openxmlformats.org/officeDocument/2006/relationships/image" Target="../media/image57.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8.jpeg" /><Relationship Id="rId3" Type="http://schemas.openxmlformats.org/officeDocument/2006/relationships/image" Target="../media/image59.jpe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0.jpeg" /><Relationship Id="rId3" Type="http://schemas.openxmlformats.org/officeDocument/2006/relationships/image" Target="../media/image61.jpe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2.jpeg" /><Relationship Id="rId3" Type="http://schemas.openxmlformats.org/officeDocument/2006/relationships/image" Target="../media/image63.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4.jpeg" /><Relationship Id="rId3" Type="http://schemas.openxmlformats.org/officeDocument/2006/relationships/image" Target="../media/image65.jpe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6.jpeg" /><Relationship Id="rId3" Type="http://schemas.openxmlformats.org/officeDocument/2006/relationships/image" Target="../media/image67.jpe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68.jpeg" /><Relationship Id="rId4" Type="http://schemas.openxmlformats.org/officeDocument/2006/relationships/image" Target="../media/image69.jpeg" /><Relationship Id="rId5" Type="http://schemas.openxmlformats.org/officeDocument/2006/relationships/image" Target="../media/image70.jpeg" /><Relationship Id="rId6" Type="http://schemas.openxmlformats.org/officeDocument/2006/relationships/image" Target="../media/image71.jpeg" /><Relationship Id="rId7" Type="http://schemas.openxmlformats.org/officeDocument/2006/relationships/image" Target="../media/image72.jpe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73.jpeg" /><Relationship Id="rId4" Type="http://schemas.openxmlformats.org/officeDocument/2006/relationships/image" Target="../media/image74.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75.jpeg" /><Relationship Id="rId4" Type="http://schemas.openxmlformats.org/officeDocument/2006/relationships/image" Target="../media/image76.jpeg" /><Relationship Id="rId5" Type="http://schemas.openxmlformats.org/officeDocument/2006/relationships/image" Target="../media/image77.jpe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78.jpeg" /><Relationship Id="rId4" Type="http://schemas.openxmlformats.org/officeDocument/2006/relationships/image" Target="../media/image79.jpeg" /><Relationship Id="rId5" Type="http://schemas.openxmlformats.org/officeDocument/2006/relationships/image" Target="../media/image80.jpeg" /><Relationship Id="rId6" Type="http://schemas.openxmlformats.org/officeDocument/2006/relationships/image" Target="../media/image81.jpe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82.jpeg" /><Relationship Id="rId4" Type="http://schemas.openxmlformats.org/officeDocument/2006/relationships/image" Target="../media/image83.jpeg" /><Relationship Id="rId5" Type="http://schemas.openxmlformats.org/officeDocument/2006/relationships/image" Target="../media/image84.jpeg" /><Relationship Id="rId6" Type="http://schemas.openxmlformats.org/officeDocument/2006/relationships/image" Target="../media/image85.jpe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86.jpeg" /><Relationship Id="rId4" Type="http://schemas.openxmlformats.org/officeDocument/2006/relationships/image" Target="../media/image87.jpeg" /><Relationship Id="rId5" Type="http://schemas.openxmlformats.org/officeDocument/2006/relationships/image" Target="../media/image88.jpeg" /><Relationship Id="rId6" Type="http://schemas.openxmlformats.org/officeDocument/2006/relationships/image" Target="../media/image89.jpeg"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90.jpeg" /><Relationship Id="rId4" Type="http://schemas.openxmlformats.org/officeDocument/2006/relationships/image" Target="../media/image91.jpeg"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92.jpeg" /><Relationship Id="rId4" Type="http://schemas.openxmlformats.org/officeDocument/2006/relationships/image" Target="../media/image93.jpeg" /><Relationship Id="rId5" Type="http://schemas.openxmlformats.org/officeDocument/2006/relationships/image" Target="../media/image94.jpeg"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95.jpeg" /><Relationship Id="rId4" Type="http://schemas.openxmlformats.org/officeDocument/2006/relationships/image" Target="../media/image96.jpeg" /><Relationship Id="rId5" Type="http://schemas.openxmlformats.org/officeDocument/2006/relationships/image" Target="../media/image97.jpeg"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98.jpeg" /><Relationship Id="rId4" Type="http://schemas.openxmlformats.org/officeDocument/2006/relationships/image" Target="../media/image99.jpeg" /><Relationship Id="rId5" Type="http://schemas.openxmlformats.org/officeDocument/2006/relationships/image" Target="../media/image100.jpeg"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101.jpeg" /><Relationship Id="rId4" Type="http://schemas.openxmlformats.org/officeDocument/2006/relationships/image" Target="../media/image102.jpeg" /><Relationship Id="rId5" Type="http://schemas.openxmlformats.org/officeDocument/2006/relationships/image" Target="../media/image103.jpeg" /><Relationship Id="rId6" Type="http://schemas.openxmlformats.org/officeDocument/2006/relationships/image" Target="../media/image104.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105.jpeg" /><Relationship Id="rId4" Type="http://schemas.openxmlformats.org/officeDocument/2006/relationships/image" Target="../media/image106.jpeg" /><Relationship Id="rId5" Type="http://schemas.openxmlformats.org/officeDocument/2006/relationships/image" Target="../media/image107.jpeg" /><Relationship Id="rId6" Type="http://schemas.openxmlformats.org/officeDocument/2006/relationships/image" Target="../media/image108.jpeg"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109.jpeg"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110.jpeg" /><Relationship Id="rId4" Type="http://schemas.openxmlformats.org/officeDocument/2006/relationships/image" Target="../media/image111.jpeg" /><Relationship Id="rId5" Type="http://schemas.openxmlformats.org/officeDocument/2006/relationships/image" Target="../media/image112.jpeg"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113.jpeg" /><Relationship Id="rId4" Type="http://schemas.openxmlformats.org/officeDocument/2006/relationships/image" Target="../media/image114.jpeg"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115.jpeg" /><Relationship Id="rId4" Type="http://schemas.openxmlformats.org/officeDocument/2006/relationships/image" Target="../media/image116.jpeg" /><Relationship Id="rId5" Type="http://schemas.openxmlformats.org/officeDocument/2006/relationships/image" Target="../media/image117.jpeg"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118.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7oom.ru/powerpoint/krasivie-fony-dlya-prezentacii-24.jpg?ver=3.0"/>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2428860" y="428604"/>
            <a:ext cx="4590809" cy="400110"/>
          </a:xfrm>
          <a:prstGeom prst="rect">
            <a:avLst/>
          </a:prstGeom>
        </p:spPr>
        <p:txBody>
          <a:bodyPr wrap="none">
            <a:spAutoFit/>
          </a:bodyPr>
          <a:lstStyle/>
          <a:p>
            <a:pPr algn="ctr"/>
            <a:r>
              <a:rPr lang="kk-KZ" sz="2000" b="1">
                <a:solidFill>
                  <a:srgbClr val="002060"/>
                </a:solidFill>
                <a:latin typeface="Times New Roman" pitchFamily="18" charset="0"/>
                <a:cs typeface="Times New Roman" pitchFamily="18" charset="0"/>
              </a:rPr>
              <a:t>Күршім ауылының балалар бақшасы</a:t>
            </a:r>
            <a:endParaRPr lang="ru-RU" sz="2000" b="1">
              <a:solidFill>
                <a:srgbClr val="002060"/>
              </a:solidFill>
              <a:latin typeface="Times New Roman" pitchFamily="18" charset="0"/>
              <a:cs typeface="Times New Roman" pitchFamily="18" charset="0"/>
            </a:endParaRPr>
          </a:p>
        </p:txBody>
      </p:sp>
      <p:sp>
        <p:nvSpPr>
          <p:cNvPr id="6" name="Прямоугольник 5"/>
          <p:cNvSpPr/>
          <p:nvPr/>
        </p:nvSpPr>
        <p:spPr>
          <a:xfrm>
            <a:off x="1142976" y="1285860"/>
            <a:ext cx="6858048" cy="2431435"/>
          </a:xfrm>
          <a:prstGeom prst="rect">
            <a:avLst/>
          </a:prstGeom>
        </p:spPr>
        <p:txBody>
          <a:bodyPr wrap="square">
            <a:spAutoFit/>
          </a:bodyPr>
          <a:lstStyle/>
          <a:p>
            <a:pPr algn="ctr"/>
            <a:r>
              <a:rPr lang="kk-KZ" sz="2800" b="1">
                <a:solidFill>
                  <a:srgbClr val="002060"/>
                </a:solidFill>
                <a:latin typeface="Times New Roman" pitchFamily="18" charset="0"/>
                <a:cs typeface="Times New Roman" pitchFamily="18" charset="0"/>
              </a:rPr>
              <a:t>Ақпараттық – танымдық </a:t>
            </a:r>
          </a:p>
          <a:p>
            <a:pPr algn="ctr"/>
            <a:r>
              <a:rPr lang="kk-KZ" sz="9600" b="1" i="1">
                <a:solidFill>
                  <a:srgbClr val="C00000"/>
                </a:solidFill>
                <a:latin typeface="Times New Roman" pitchFamily="18" charset="0"/>
                <a:cs typeface="Times New Roman" pitchFamily="18" charset="0"/>
              </a:rPr>
              <a:t>Жоба</a:t>
            </a:r>
          </a:p>
          <a:p>
            <a:pPr algn="ctr"/>
            <a:r>
              <a:rPr lang="kk-KZ" sz="2800" b="1">
                <a:solidFill>
                  <a:srgbClr val="002060"/>
                </a:solidFill>
                <a:latin typeface="Times New Roman" pitchFamily="18" charset="0"/>
                <a:cs typeface="Times New Roman" pitchFamily="18" charset="0"/>
              </a:rPr>
              <a:t>Тақырыбы</a:t>
            </a:r>
            <a:r>
              <a:rPr lang="ru-RU" sz="2800" b="1">
                <a:solidFill>
                  <a:srgbClr val="002060"/>
                </a:solidFill>
                <a:latin typeface="Times New Roman" pitchFamily="18" charset="0"/>
                <a:cs typeface="Times New Roman" pitchFamily="18" charset="0"/>
              </a:rPr>
              <a:t>: «</a:t>
            </a:r>
            <a:r>
              <a:rPr lang="kk-KZ" sz="2800" b="1">
                <a:solidFill>
                  <a:schemeClr val="tx2">
                    <a:lumMod val="75000"/>
                  </a:schemeClr>
                </a:solidFill>
                <a:latin typeface="Times New Roman" pitchFamily="18" charset="0"/>
                <a:cs typeface="Times New Roman" pitchFamily="18" charset="0"/>
              </a:rPr>
              <a:t>Үй құсы - тауық </a:t>
            </a:r>
            <a:r>
              <a:rPr lang="ru-RU" sz="2800" b="1">
                <a:solidFill>
                  <a:srgbClr val="002060"/>
                </a:solidFill>
                <a:latin typeface="Times New Roman" pitchFamily="18" charset="0"/>
                <a:cs typeface="Times New Roman" pitchFamily="18" charset="0"/>
              </a:rPr>
              <a:t>»</a:t>
            </a:r>
          </a:p>
        </p:txBody>
      </p:sp>
      <p:sp>
        <p:nvSpPr>
          <p:cNvPr id="7" name="Прямоугольник 6"/>
          <p:cNvSpPr/>
          <p:nvPr/>
        </p:nvSpPr>
        <p:spPr>
          <a:xfrm>
            <a:off x="5286380" y="4429132"/>
            <a:ext cx="3072572" cy="1015663"/>
          </a:xfrm>
          <a:prstGeom prst="rect">
            <a:avLst/>
          </a:prstGeom>
        </p:spPr>
        <p:txBody>
          <a:bodyPr wrap="none">
            <a:spAutoFit/>
          </a:bodyPr>
          <a:lstStyle/>
          <a:p>
            <a:endParaRPr lang="kk-KZ" sz="2000" b="1">
              <a:solidFill>
                <a:srgbClr val="002060"/>
              </a:solidFill>
              <a:latin typeface="Times New Roman" pitchFamily="18" charset="0"/>
              <a:cs typeface="Times New Roman" pitchFamily="18" charset="0"/>
            </a:endParaRPr>
          </a:p>
          <a:p>
            <a:endParaRPr lang="kk-KZ" sz="2000" b="1">
              <a:solidFill>
                <a:srgbClr val="002060"/>
              </a:solidFill>
              <a:latin typeface="Times New Roman" pitchFamily="18" charset="0"/>
              <a:cs typeface="Times New Roman" pitchFamily="18" charset="0"/>
            </a:endParaRPr>
          </a:p>
          <a:p>
            <a:r>
              <a:rPr lang="kk-KZ" sz="2000" b="1">
                <a:solidFill>
                  <a:srgbClr val="002060"/>
                </a:solidFill>
                <a:latin typeface="Times New Roman" pitchFamily="18" charset="0"/>
                <a:cs typeface="Times New Roman" pitchFamily="18" charset="0"/>
              </a:rPr>
              <a:t>Тәрбиеші</a:t>
            </a:r>
            <a:r>
              <a:rPr lang="ru-RU" sz="2000" b="1">
                <a:solidFill>
                  <a:srgbClr val="002060"/>
                </a:solidFill>
                <a:latin typeface="Times New Roman" pitchFamily="18" charset="0"/>
                <a:cs typeface="Times New Roman" pitchFamily="18" charset="0"/>
              </a:rPr>
              <a:t>:</a:t>
            </a:r>
            <a:r>
              <a:rPr lang="kk-KZ" sz="2000" b="1">
                <a:solidFill>
                  <a:srgbClr val="002060"/>
                </a:solidFill>
                <a:latin typeface="Times New Roman" pitchFamily="18" charset="0"/>
                <a:cs typeface="Times New Roman" pitchFamily="18" charset="0"/>
              </a:rPr>
              <a:t>Ерменова А.А.</a:t>
            </a:r>
            <a:endParaRPr lang="ru-RU" sz="2000" b="1">
              <a:solidFill>
                <a:srgbClr val="002060"/>
              </a:solidFill>
              <a:latin typeface="Times New Roman" pitchFamily="18" charset="0"/>
              <a:cs typeface="Times New Roman" pitchFamily="18" charset="0"/>
            </a:endParaRPr>
          </a:p>
        </p:txBody>
      </p:sp>
      <p:sp>
        <p:nvSpPr>
          <p:cNvPr id="8" name="Прямоугольник 7"/>
          <p:cNvSpPr/>
          <p:nvPr/>
        </p:nvSpPr>
        <p:spPr>
          <a:xfrm>
            <a:off x="3571868" y="6072206"/>
            <a:ext cx="1292341" cy="400110"/>
          </a:xfrm>
          <a:prstGeom prst="rect">
            <a:avLst/>
          </a:prstGeom>
        </p:spPr>
        <p:txBody>
          <a:bodyPr wrap="none">
            <a:spAutoFit/>
          </a:bodyPr>
          <a:lstStyle/>
          <a:p>
            <a:r>
              <a:rPr lang="kk-KZ" sz="2000" b="1">
                <a:solidFill>
                  <a:srgbClr val="002060"/>
                </a:solidFill>
                <a:latin typeface="Times New Roman" pitchFamily="18" charset="0"/>
                <a:cs typeface="Times New Roman" pitchFamily="18" charset="0"/>
              </a:rPr>
              <a:t>2019 жыл</a:t>
            </a:r>
            <a:endParaRPr lang="ru-RU" sz="2000" b="1">
              <a:solidFill>
                <a:srgbClr val="002060"/>
              </a:solidFill>
              <a:latin typeface="Times New Roman" pitchFamily="18" charset="0"/>
              <a:cs typeface="Times New Roman" pitchFamily="18" charset="0"/>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ds03.infourok.ru/uploads/ex/018a/0001af39-f6a7cc10/7/img2.jpg"/>
          <p:cNvPicPr>
            <a:picLocks noChangeAspect="1" noChangeArrowheads="1"/>
          </p:cNvPicPr>
          <p:nvPr/>
        </p:nvPicPr>
        <p:blipFill>
          <a:blip r:embed="rId2"/>
          <a:stretch>
            <a:fillRect/>
          </a:stretch>
        </p:blipFill>
        <p:spPr bwMode="auto">
          <a:xfrm>
            <a:off x="0" y="-1"/>
            <a:ext cx="9144000" cy="6858001"/>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697" name="Rectangle 1"/>
          <p:cNvSpPr>
            <a:spLocks noChangeArrowheads="1"/>
          </p:cNvSpPr>
          <p:nvPr/>
        </p:nvSpPr>
        <p:spPr bwMode="auto">
          <a:xfrm>
            <a:off x="642910" y="642918"/>
            <a:ext cx="8001056" cy="4001095"/>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kk-KZ" sz="1400" b="1" i="0" u="none" strike="noStrike" cap="none" normalizeH="0" baseline="0">
              <a:ln>
                <a:noFill/>
              </a:ln>
              <a:solidFill>
                <a:schemeClr val="tx1"/>
              </a:solidFill>
              <a:effectLst/>
              <a:latin typeface="Times New Roman" pitchFamily="18" charset="0"/>
              <a:ea typeface="Times New Roman" panose="02020603050405020304"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kk-KZ" sz="2400" b="1"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III- Қортындылау</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«Құс ауласы» ойынының макетін жасау.</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 «Үй құстары» лэпбукты жасау</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 «Тауық туралы не білеміз?» атты кішкентай кітапшалар әзірлеу.</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«Үздік зерттеу жұмысы» байқауына қатысу, ойын сюжетін дамыту,оны алған білімдерімен толықтыру.</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Жұмысқа жаңа технологияларды енгізу.</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АКТ қолдану, дистанциялық конкурстарға қатысу.</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Жобаны қорғау.</a:t>
            </a:r>
            <a:endParaRPr kumimoji="0" lang="kk-KZ" sz="2400" b="0" i="0" u="none" strike="noStrike" cap="none" normalizeH="0" baseline="0">
              <a:ln>
                <a:noFill/>
              </a:ln>
              <a:solidFill>
                <a:srgbClr val="002060"/>
              </a:solidFill>
              <a:effectLst/>
              <a:latin typeface="Times New Roman" pitchFamily="18" charset="0"/>
              <a:cs typeface="Times New Roman" pitchFamily="18" charset="0"/>
            </a:endParaRPr>
          </a:p>
        </p:txBody>
      </p:sp>
    </p:spTree>
  </p:cSld>
  <p:clrMapOvr>
    <a:masterClrMapping/>
  </p:clrMapOvr>
  <p:transition spd="slow">
    <p:wipe dir="d"/>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ds03.infourok.ru/uploads/ex/018a/0001af39-f6a7cc10/7/img2.jpg"/>
          <p:cNvPicPr>
            <a:picLocks noChangeAspect="1" noChangeArrowheads="1"/>
          </p:cNvPicPr>
          <p:nvPr/>
        </p:nvPicPr>
        <p:blipFill>
          <a:blip r:embed="rId2"/>
          <a:stretch>
            <a:fillRect/>
          </a:stretch>
        </p:blipFill>
        <p:spPr bwMode="auto">
          <a:xfrm>
            <a:off x="0" y="0"/>
            <a:ext cx="9144000" cy="6858001"/>
          </a:xfrm>
          <a:prstGeom prst="rect">
            <a:avLst/>
          </a:prstGeom>
          <a:noFill/>
        </p:spPr>
      </p:pic>
      <p:sp>
        <p:nvSpPr>
          <p:cNvPr id="6145" name="Rectangle 1"/>
          <p:cNvSpPr>
            <a:spLocks noChangeArrowheads="1"/>
          </p:cNvSpPr>
          <p:nvPr/>
        </p:nvSpPr>
        <p:spPr bwMode="auto">
          <a:xfrm>
            <a:off x="857224" y="0"/>
            <a:ext cx="6929486" cy="4278094"/>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kk-KZ" sz="14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pPr>
            <a:endParaRPr lang="kk-KZ" sz="1400" b="1">
              <a:latin typeface="Times New Roman" pitchFamily="18" charset="0"/>
              <a:ea typeface="Times New Roman" panose="02020603050405020304"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kk-KZ" sz="14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lang="kk-KZ" sz="1400" b="1">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kk-KZ" sz="24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Саяхат- экскурсия.</a:t>
            </a:r>
            <a:endParaRPr kumimoji="0" lang="ru-RU" sz="2400" b="0" i="0" u="none" strike="noStrike" cap="none" normalizeH="0" baseline="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«Дажайгүл» тігін – цехына </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Экология соқпағына саяхатқа бару</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kk-KZ" sz="2400" b="0" i="1"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pPr>
            <a:endParaRPr lang="kk-KZ" sz="2400" i="1">
              <a:solidFill>
                <a:srgbClr val="002060"/>
              </a:solidFill>
              <a:latin typeface="Times New Roman" pitchFamily="18" charset="0"/>
              <a:ea typeface="Times New Roman" panose="02020603050405020304"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kk-KZ" sz="2400" b="1" i="1" u="none" strike="noStrike" cap="none" normalizeH="0" baseline="0">
              <a:ln>
                <a:noFill/>
              </a:ln>
              <a:solidFill>
                <a:srgbClr val="FF0000"/>
              </a:solidFill>
              <a:effectLst/>
              <a:latin typeface="Times New Roman" pitchFamily="18" charset="0"/>
              <a:ea typeface="Times New Roman" panose="02020603050405020304"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kk-KZ" sz="24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Зерттеу.</a:t>
            </a:r>
            <a:endParaRPr kumimoji="0" lang="ru-RU" sz="2400" b="0" i="0" u="none" strike="noStrike" cap="none" normalizeH="0" baseline="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Экологиялық соқпақпен жүру.</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«Тауықтың» пайдасы туралы зерттеу жұмысы</a:t>
            </a:r>
            <a:endParaRPr kumimoji="0" lang="kk-KZ" sz="2400" b="0" i="0" u="none" strike="noStrike" cap="none" normalizeH="0" baseline="0">
              <a:ln>
                <a:noFill/>
              </a:ln>
              <a:solidFill>
                <a:srgbClr val="002060"/>
              </a:solidFill>
              <a:effectLst/>
              <a:latin typeface="Times New Roman" pitchFamily="18" charset="0"/>
              <a:cs typeface="Times New Roman" pitchFamily="18" charset="0"/>
            </a:endParaRP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218" name="Picture 2" descr="https://static5.depositphotos.com/1007647/537/v/950/depositphotos_5373998-stock-illustration-easter-background.jpg"/>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217" name="Rectangle 1"/>
          <p:cNvSpPr>
            <a:spLocks noChangeArrowheads="1"/>
          </p:cNvSpPr>
          <p:nvPr/>
        </p:nvSpPr>
        <p:spPr bwMode="auto">
          <a:xfrm>
            <a:off x="0" y="1"/>
            <a:ext cx="8429652" cy="677108"/>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kk-KZ" sz="1400" b="0" i="1"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pPr>
            <a:r>
              <a:rPr kumimoji="0" lang="kk-KZ" sz="2400" b="1" i="1"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Жобаның пайда болуы себебі</a:t>
            </a:r>
            <a:r>
              <a:rPr kumimoji="0" lang="kk-KZ" sz="24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 </a:t>
            </a:r>
            <a:endParaRPr kumimoji="0" lang="kk-KZ" sz="2400" b="0" i="0" u="none" strike="noStrike" cap="none" normalizeH="0" baseline="0">
              <a:ln>
                <a:noFill/>
              </a:ln>
              <a:solidFill>
                <a:srgbClr val="FF0000"/>
              </a:solidFill>
              <a:effectLst/>
              <a:latin typeface="Times New Roman" pitchFamily="18" charset="0"/>
              <a:cs typeface="Times New Roman" pitchFamily="18" charset="0"/>
            </a:endParaRPr>
          </a:p>
        </p:txBody>
      </p:sp>
      <p:sp>
        <p:nvSpPr>
          <p:cNvPr id="4" name="TextBox 3"/>
          <p:cNvSpPr txBox="1"/>
          <p:nvPr/>
        </p:nvSpPr>
        <p:spPr>
          <a:xfrm>
            <a:off x="214282" y="857232"/>
            <a:ext cx="5286412" cy="3477875"/>
          </a:xfrm>
          <a:prstGeom prst="rect">
            <a:avLst/>
          </a:prstGeom>
          <a:noFill/>
        </p:spPr>
        <p:txBody>
          <a:bodyPr wrap="square" rtlCol="0">
            <a:spAutoFit/>
          </a:bodyPr>
          <a:lstStyle/>
          <a:p>
            <a:r>
              <a:rPr lang="kk-KZ" sz="2000">
                <a:solidFill>
                  <a:srgbClr val="002060"/>
                </a:solidFill>
                <a:latin typeface="Times New Roman" pitchFamily="18" charset="0"/>
                <a:cs typeface="Times New Roman" pitchFamily="18" charset="0"/>
              </a:rPr>
              <a:t>           </a:t>
            </a:r>
            <a:r>
              <a:rPr lang="kk-KZ" sz="2000" b="1">
                <a:solidFill>
                  <a:srgbClr val="FF0000"/>
                </a:solidFill>
                <a:latin typeface="Times New Roman" pitchFamily="18" charset="0"/>
                <a:cs typeface="Times New Roman" pitchFamily="18" charset="0"/>
              </a:rPr>
              <a:t>Балабақша ауласына серуенге шығып, экологиялық соқпақ жолымен саяхаттап жүргенде, тауықтың балапандарымен жайылып жүрген макетін көрген балалардан үй құсына қызығушылықтарын байқадым. Берікболсын маған тауықтар қайдан пайда болды</a:t>
            </a:r>
            <a:r>
              <a:rPr lang="ru-RU" sz="2000" b="1">
                <a:solidFill>
                  <a:srgbClr val="FF0000"/>
                </a:solidFill>
                <a:latin typeface="Times New Roman" pitchFamily="18" charset="0"/>
                <a:cs typeface="Times New Roman" pitchFamily="18" charset="0"/>
              </a:rPr>
              <a:t> ?</a:t>
            </a:r>
            <a:r>
              <a:rPr lang="kk-KZ" sz="2000" b="1">
                <a:solidFill>
                  <a:srgbClr val="FF0000"/>
                </a:solidFill>
                <a:latin typeface="Times New Roman" pitchFamily="18" charset="0"/>
                <a:cs typeface="Times New Roman" pitchFamily="18" charset="0"/>
              </a:rPr>
              <a:t>- деген сұрақ қойды. </a:t>
            </a:r>
          </a:p>
          <a:p>
            <a:r>
              <a:rPr lang="kk-KZ" sz="2000" b="1">
                <a:solidFill>
                  <a:srgbClr val="FF0000"/>
                </a:solidFill>
                <a:latin typeface="Times New Roman" pitchFamily="18" charset="0"/>
                <a:cs typeface="Times New Roman" pitchFamily="18" charset="0"/>
              </a:rPr>
              <a:t>Осы сұрақтың жауабын табу үшін бәріміз үй құсы – тауық туралы зерттеп, мағлұмат жинайық дедім.</a:t>
            </a:r>
            <a:endParaRPr lang="ru-RU" sz="2000" b="1">
              <a:solidFill>
                <a:srgbClr val="FF0000"/>
              </a:solidFill>
              <a:latin typeface="Times New Roman" pitchFamily="18" charset="0"/>
              <a:cs typeface="Times New Roman" pitchFamily="18" charset="0"/>
            </a:endParaRPr>
          </a:p>
        </p:txBody>
      </p:sp>
      <p:pic>
        <p:nvPicPr>
          <p:cNvPr id="66561" name="Picture 1" descr="G:\__\Рисунок29.jpg"/>
          <p:cNvPicPr>
            <a:picLocks noChangeAspect="1" noChangeArrowheads="1"/>
          </p:cNvPicPr>
          <p:nvPr/>
        </p:nvPicPr>
        <p:blipFill>
          <a:blip r:embed="rId3"/>
          <a:stretch>
            <a:fillRect/>
          </a:stretch>
        </p:blipFill>
        <p:spPr bwMode="auto">
          <a:xfrm>
            <a:off x="5357818" y="857232"/>
            <a:ext cx="3143272" cy="3286148"/>
          </a:xfrm>
          <a:prstGeom prst="rect">
            <a:avLst/>
          </a:prstGeom>
          <a:noFill/>
        </p:spPr>
      </p:pic>
    </p:spTree>
  </p:cSld>
  <p:clrMapOvr>
    <a:masterClrMapping/>
  </p:clrMapOvr>
  <p:transition spd="slow">
    <p:wipe/>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121" name="Rectangle 1"/>
          <p:cNvSpPr>
            <a:spLocks noChangeArrowheads="1"/>
          </p:cNvSpPr>
          <p:nvPr/>
        </p:nvSpPr>
        <p:spPr bwMode="auto">
          <a:xfrm>
            <a:off x="285720" y="285728"/>
            <a:ext cx="8643998" cy="6217087"/>
          </a:xfrm>
          <a:prstGeom prst="rect">
            <a:avLst/>
          </a:prstGeom>
          <a:solidFill>
            <a:srgbClr val="FFFFFF"/>
          </a:solid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kk-KZ" sz="20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Кіріспе</a:t>
            </a:r>
            <a:endParaRPr kumimoji="0" lang="ru-RU" sz="2000" b="0" i="0" u="none" strike="noStrike" cap="none" normalizeH="0" baseline="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kk-KZ" sz="20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Тауық  жайлы қызықты аңыз-әңгімелерді оқығанан бастап, осы құстың  шығу тарихы туралы білуге асықтым. Барлық дерек көздерінен тауық туралы оқып, білдім. Үй құсы - тауық тақырыбы – қызықты үлкен тақырып. </a:t>
            </a:r>
            <a:endParaRPr kumimoji="0" lang="ru-RU" sz="20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kk-KZ" sz="2000" b="1"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                                «Тауық» туралы мәлімет.   </a:t>
            </a:r>
            <a:endParaRPr kumimoji="0" lang="ru-RU" sz="2000" b="1"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kk-KZ" sz="2000" b="1"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       Тауықтар</a:t>
            </a:r>
            <a:r>
              <a:rPr kumimoji="0" lang="kk-KZ" sz="20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 — </a:t>
            </a:r>
            <a:r>
              <a:rPr kumimoji="0" lang="kk-KZ" sz="20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hlinkClick r:id="rId3" tooltip="Тауықтәрізділер"/>
              </a:rPr>
              <a:t>тауық тәрізділер отрядына</a:t>
            </a:r>
            <a:r>
              <a:rPr kumimoji="0" lang="kk-KZ" sz="20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 жататын құс, ауыл шаруашылық құстарының неғұрлым кең тараған түрі. Еті</a:t>
            </a:r>
            <a:r>
              <a:rPr kumimoji="0" lang="kk-KZ" sz="2000" b="0" i="0" u="none" strike="noStrike" cap="none" normalizeH="0">
                <a:ln>
                  <a:noFill/>
                </a:ln>
                <a:solidFill>
                  <a:srgbClr val="00206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мен жұмыртқасын, қауырсыны мен мамығын алу үшін өсіріледі. Саңғырығы тыңайтқыш ретінде қолданылады. Олардың барлық тұқымдарының арғы тегі – бұдан 5 мың жыл бұрын Үндістанда қолға үйретілген жабайы банкив тауығы. Төбесінде теріден тұратын айдары, құлақ сырғалықтары, қоразының аяғында сырғалығы мен сүйір тепкісі болады. Қауырсындарының түсі әр түрлі. Көпшілік тұқымдарының артқы жіліншігі мен тұмсығы сары кейде қызғылт, қара болады. Тауықтардың денелері тығыз, табандары үнемі жер бетінде жүретіндіктен мықты, төрт саусақты, тырнақтары қатты жерлерді де қазуға бейімделген. Қаңқасы дала құстарымен салыстырғанда ауырлау. Қанаттары қысқа, ұша алмайтындықтан оларды өте сирек пайдаланады. Жұмыртқа салатын, балапандарын басып шығаратын қолайлы жерді өздері таңдап алады. </a:t>
            </a:r>
            <a:endParaRPr kumimoji="0" lang="ru-RU" sz="20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kk-KZ" sz="1400" b="0" i="1"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r>
              <a:rPr kumimoji="0" lang="kk-KZ"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kk-KZ"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64513" name="Object 1"/>
          <p:cNvGraphicFramePr>
            <a:graphicFrameLocks noChangeAspect="1"/>
          </p:cNvGraphicFramePr>
          <p:nvPr/>
        </p:nvGraphicFramePr>
        <p:xfrm>
          <a:off x="714348" y="214290"/>
          <a:ext cx="7966075" cy="5981700"/>
        </p:xfrm>
        <a:graphic>
          <a:graphicData uri="http://schemas.openxmlformats.org/presentationml/2006/ole">
            <mc:AlternateContent xmlns:mc="http://schemas.openxmlformats.org/markup-compatibility/2006">
              <mc:Choice xmlns:v="urn:schemas-microsoft-com:vml" Requires="v">
                <p:oleObj spid="_x0000_s1038" name="Презентация" r:id="rId3" imgW="4783677" imgH="3586089" progId="PowerPoint.Show.12">
                  <p:embed/>
                </p:oleObj>
              </mc:Choice>
              <mc:Fallback>
                <p:oleObj name="Презентация" r:id="rId3" imgW="4783677" imgH="3586089" progId="PowerPoint.Show.12">
                  <p:embed/>
                  <p:pic>
                    <p:nvPicPr>
                      <p:cNvPr id="0" name="OLE substitute image"/>
                      <p:cNvPicPr/>
                      <p:nvPr/>
                    </p:nvPicPr>
                    <p:blipFill>
                      <a:blip r:embed="rId4">
                        <a:extLst>
                          <a:ext uri="{28A0092B-C50C-407E-A947-70E740481C1C}">
                            <a14:useLocalDpi xmlns:a14="http://schemas.microsoft.com/office/drawing/2010/main" val="0"/>
                          </a:ext>
                        </a:extLst>
                      </a:blip>
                      <a:stretch>
                        <a:fillRect/>
                      </a:stretch>
                    </p:blipFill>
                    <p:spPr>
                      <a:xfrm>
                        <a:off x="714348" y="214290"/>
                        <a:ext cx="7966075" cy="5981700"/>
                      </a:xfrm>
                      <a:prstGeom prst="rect">
                        <a:avLst/>
                      </a:prstGeom>
                      <a:noFill/>
                      <a:ln>
                        <a:noFill/>
                      </a:ln>
                      <a:effectLst/>
                    </p:spPr>
                  </p:pic>
                </p:oleObj>
              </mc:Fallback>
            </mc:AlternateContent>
          </a:graphicData>
        </a:graphic>
      </p:graphicFrame>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Рисунок 2" descr="C:\Users\Гульмира\Desktop\index.jpg"/>
          <p:cNvPicPr/>
          <p:nvPr/>
        </p:nvPicPr>
        <p:blipFill>
          <a:blip r:embed="rId3"/>
          <a:srcRect l="49" t="11" r="19" b="48"/>
          <a:stretch>
            <a:fillRect/>
          </a:stretch>
        </p:blipFill>
        <p:spPr bwMode="auto">
          <a:xfrm>
            <a:off x="642910" y="357166"/>
            <a:ext cx="4143404" cy="3224221"/>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descr="C:\Users\Гульмира\Desktop\index.jpg"/>
          <p:cNvPicPr/>
          <p:nvPr/>
        </p:nvPicPr>
        <p:blipFill>
          <a:blip r:embed="rId4"/>
          <a:srcRect t="206" r="135" b="133"/>
          <a:stretch>
            <a:fillRect/>
          </a:stretch>
        </p:blipFill>
        <p:spPr bwMode="auto">
          <a:xfrm>
            <a:off x="4071934" y="2428868"/>
            <a:ext cx="4286280" cy="3929090"/>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wipe dir="d"/>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Picture 2" descr="https://fsd.kopilkaurokov.ru/up/html/2017/05/17/k_591be4a201353/img_user_file_591be4a282d15_10.jpg"/>
          <p:cNvPicPr>
            <a:picLocks noChangeAspect="1" noChangeArrowheads="1"/>
          </p:cNvPicPr>
          <p:nvPr/>
        </p:nvPicPr>
        <p:blipFill>
          <a:blip r:embed="rId2"/>
          <a:srcRect t="19" b="21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descr="https://i.pinimg.com/736x/1a/f0/35/1af035f4f1d584467003203f8bdb3316.jpg"/>
          <p:cNvPicPr>
            <a:picLocks noChangeAspect="1" noChangeArrowheads="1"/>
          </p:cNvPicPr>
          <p:nvPr/>
        </p:nvPicPr>
        <p:blipFill>
          <a:blip r:embed="rId3"/>
          <a:srcRect l="79" t="56" r="65179" b="49281"/>
          <a:stretch>
            <a:fillRect/>
          </a:stretch>
        </p:blipFill>
        <p:spPr bwMode="auto">
          <a:xfrm>
            <a:off x="2000232" y="1928802"/>
            <a:ext cx="1143008" cy="948306"/>
          </a:xfrm>
          <a:prstGeom prst="rect">
            <a:avLst/>
          </a:prstGeom>
          <a:noFill/>
        </p:spPr>
      </p:pic>
      <p:pic>
        <p:nvPicPr>
          <p:cNvPr id="6" name="Picture 2" descr="https://i.pinimg.com/736x/1a/f0/35/1af035f4f1d584467003203f8bdb3316.jpg"/>
          <p:cNvPicPr>
            <a:picLocks noChangeAspect="1" noChangeArrowheads="1"/>
          </p:cNvPicPr>
          <p:nvPr/>
        </p:nvPicPr>
        <p:blipFill>
          <a:blip r:embed="rId3"/>
          <a:srcRect l="6459" t="65548" r="62344" b="1089"/>
          <a:stretch>
            <a:fillRect/>
          </a:stretch>
        </p:blipFill>
        <p:spPr bwMode="auto">
          <a:xfrm>
            <a:off x="3929058" y="3786190"/>
            <a:ext cx="1357322" cy="1004682"/>
          </a:xfrm>
          <a:prstGeom prst="rect">
            <a:avLst/>
          </a:prstGeom>
          <a:noFill/>
        </p:spPr>
      </p:pic>
      <p:pic>
        <p:nvPicPr>
          <p:cNvPr id="7" name="Picture 2" descr="https://i.pinimg.com/736x/1a/f0/35/1af035f4f1d584467003203f8bdb3316.jpg"/>
          <p:cNvPicPr>
            <a:picLocks noChangeAspect="1" noChangeArrowheads="1"/>
          </p:cNvPicPr>
          <p:nvPr/>
        </p:nvPicPr>
        <p:blipFill>
          <a:blip r:embed="rId3"/>
          <a:srcRect l="63796" t="64147" r="5717" b="17"/>
          <a:stretch>
            <a:fillRect/>
          </a:stretch>
        </p:blipFill>
        <p:spPr bwMode="auto">
          <a:xfrm>
            <a:off x="785786" y="3429000"/>
            <a:ext cx="1195389" cy="806193"/>
          </a:xfrm>
          <a:prstGeom prst="rect">
            <a:avLst/>
          </a:prstGeom>
          <a:noFill/>
        </p:spPr>
      </p:pic>
      <p:pic>
        <p:nvPicPr>
          <p:cNvPr id="9" name="Picture 2" descr="https://i.pinimg.com/736x/1a/f0/35/1af035f4f1d584467003203f8bdb3316.jpg"/>
          <p:cNvPicPr>
            <a:picLocks noChangeAspect="1" noChangeArrowheads="1"/>
          </p:cNvPicPr>
          <p:nvPr/>
        </p:nvPicPr>
        <p:blipFill>
          <a:blip r:embed="rId3"/>
          <a:srcRect l="45361" t="8541" r="45" b="60567"/>
          <a:stretch>
            <a:fillRect/>
          </a:stretch>
        </p:blipFill>
        <p:spPr bwMode="auto">
          <a:xfrm>
            <a:off x="1214414" y="4786322"/>
            <a:ext cx="2000264" cy="996167"/>
          </a:xfrm>
          <a:prstGeom prst="rect">
            <a:avLst/>
          </a:prstGeom>
          <a:noFill/>
        </p:spPr>
      </p:pic>
      <p:pic>
        <p:nvPicPr>
          <p:cNvPr id="10" name="Picture 2" descr="https://i.pinimg.com/736x/96/00/09/960009f37e5f34a06bd5747fd93987c8.jpg"/>
          <p:cNvPicPr>
            <a:picLocks noChangeAspect="1" noChangeArrowheads="1"/>
          </p:cNvPicPr>
          <p:nvPr/>
        </p:nvPicPr>
        <p:blipFill>
          <a:blip r:embed="rId4"/>
          <a:srcRect t="129" r="57619" b="39620"/>
          <a:stretch>
            <a:fillRect/>
          </a:stretch>
        </p:blipFill>
        <p:spPr bwMode="auto">
          <a:xfrm flipH="1">
            <a:off x="6000760" y="2000240"/>
            <a:ext cx="1500198" cy="1022862"/>
          </a:xfrm>
          <a:prstGeom prst="rect">
            <a:avLst/>
          </a:prstGeom>
          <a:noFill/>
        </p:spPr>
      </p:pic>
      <p:pic>
        <p:nvPicPr>
          <p:cNvPr id="12" name="Picture 2" descr="https://i.pinimg.com/736x/96/00/09/960009f37e5f34a06bd5747fd93987c8.jpg"/>
          <p:cNvPicPr>
            <a:picLocks noChangeAspect="1" noChangeArrowheads="1"/>
          </p:cNvPicPr>
          <p:nvPr/>
        </p:nvPicPr>
        <p:blipFill>
          <a:blip r:embed="rId4"/>
          <a:srcRect l="5145" t="72430" r="70482" b="183"/>
          <a:stretch>
            <a:fillRect/>
          </a:stretch>
        </p:blipFill>
        <p:spPr bwMode="auto">
          <a:xfrm>
            <a:off x="4000496" y="2285992"/>
            <a:ext cx="1428760" cy="1000132"/>
          </a:xfrm>
          <a:prstGeom prst="rect">
            <a:avLst/>
          </a:prstGeom>
          <a:noFill/>
        </p:spPr>
      </p:pic>
      <p:pic>
        <p:nvPicPr>
          <p:cNvPr id="13" name="Picture 2" descr="https://i.pinimg.com/736x/96/00/09/960009f37e5f34a06bd5747fd93987c8.jpg"/>
          <p:cNvPicPr>
            <a:picLocks noChangeAspect="1" noChangeArrowheads="1"/>
          </p:cNvPicPr>
          <p:nvPr/>
        </p:nvPicPr>
        <p:blipFill>
          <a:blip r:embed="rId4"/>
          <a:srcRect l="43058" t="63666" r="42048" b="11139"/>
          <a:stretch>
            <a:fillRect/>
          </a:stretch>
        </p:blipFill>
        <p:spPr bwMode="auto">
          <a:xfrm>
            <a:off x="6072198" y="3214687"/>
            <a:ext cx="825103" cy="785817"/>
          </a:xfrm>
          <a:prstGeom prst="rect">
            <a:avLst/>
          </a:prstGeom>
          <a:noFill/>
        </p:spPr>
      </p:pic>
      <p:pic>
        <p:nvPicPr>
          <p:cNvPr id="14" name="Picture 2" descr="https://i.pinimg.com/736x/96/00/09/960009f37e5f34a06bd5747fd93987c8.jpg"/>
          <p:cNvPicPr>
            <a:picLocks noChangeAspect="1" noChangeArrowheads="1"/>
          </p:cNvPicPr>
          <p:nvPr/>
        </p:nvPicPr>
        <p:blipFill>
          <a:blip r:embed="rId4"/>
          <a:srcRect l="68107" t="63666" r="73" b="7852"/>
          <a:stretch>
            <a:fillRect/>
          </a:stretch>
        </p:blipFill>
        <p:spPr bwMode="auto">
          <a:xfrm>
            <a:off x="6072198" y="4143380"/>
            <a:ext cx="928694" cy="733559"/>
          </a:xfrm>
          <a:prstGeom prst="rect">
            <a:avLst/>
          </a:prstGeom>
          <a:noFill/>
        </p:spPr>
      </p:pic>
      <p:pic>
        <p:nvPicPr>
          <p:cNvPr id="15" name="Picture 2" descr="https://i.pinimg.com/736x/96/00/09/960009f37e5f34a06bd5747fd93987c8.jpg"/>
          <p:cNvPicPr>
            <a:picLocks noChangeAspect="1" noChangeArrowheads="1"/>
          </p:cNvPicPr>
          <p:nvPr/>
        </p:nvPicPr>
        <p:blipFill>
          <a:blip r:embed="rId4"/>
          <a:srcRect l="49828" t="4511" r="27830" b="53861"/>
          <a:stretch>
            <a:fillRect/>
          </a:stretch>
        </p:blipFill>
        <p:spPr bwMode="auto">
          <a:xfrm>
            <a:off x="5929322" y="4929198"/>
            <a:ext cx="1051207" cy="1210481"/>
          </a:xfrm>
          <a:prstGeom prst="rect">
            <a:avLst/>
          </a:prstGeom>
          <a:noFill/>
        </p:spPr>
      </p:pic>
      <p:pic>
        <p:nvPicPr>
          <p:cNvPr id="16" name="Picture 2" descr="https://i.pinimg.com/736x/39/d0/a2/39d0a2fed611af5a87510f2dce96e848--farm-animals-animale.jpg"/>
          <p:cNvPicPr>
            <a:picLocks noChangeAspect="1" noChangeArrowheads="1"/>
          </p:cNvPicPr>
          <p:nvPr/>
        </p:nvPicPr>
        <p:blipFill>
          <a:blip r:embed="rId5"/>
          <a:srcRect l="67930" r="184" b="73938"/>
          <a:stretch>
            <a:fillRect/>
          </a:stretch>
        </p:blipFill>
        <p:spPr bwMode="auto">
          <a:xfrm>
            <a:off x="7215206" y="3143248"/>
            <a:ext cx="1143008" cy="785818"/>
          </a:xfrm>
          <a:prstGeom prst="rect">
            <a:avLst/>
          </a:prstGeom>
          <a:noFill/>
        </p:spPr>
      </p:pic>
      <p:pic>
        <p:nvPicPr>
          <p:cNvPr id="17" name="Picture 2" descr="https://i.pinimg.com/736x/39/d0/a2/39d0a2fed611af5a87510f2dce96e848--farm-animals-animale.jpg"/>
          <p:cNvPicPr>
            <a:picLocks noChangeAspect="1" noChangeArrowheads="1"/>
          </p:cNvPicPr>
          <p:nvPr/>
        </p:nvPicPr>
        <p:blipFill>
          <a:blip r:embed="rId5"/>
          <a:srcRect t="1449" r="79205" b="63802"/>
          <a:stretch>
            <a:fillRect/>
          </a:stretch>
        </p:blipFill>
        <p:spPr bwMode="auto">
          <a:xfrm>
            <a:off x="7358082" y="4357694"/>
            <a:ext cx="625083" cy="1000132"/>
          </a:xfrm>
          <a:prstGeom prst="rect">
            <a:avLst/>
          </a:prstGeom>
          <a:noFill/>
        </p:spPr>
      </p:pic>
      <p:pic>
        <p:nvPicPr>
          <p:cNvPr id="18" name="Picture 2" descr="https://i.pinimg.com/736x/39/d0/a2/39d0a2fed611af5a87510f2dce96e848--farm-animals-animale.jpg"/>
          <p:cNvPicPr>
            <a:picLocks noChangeAspect="1" noChangeArrowheads="1"/>
          </p:cNvPicPr>
          <p:nvPr/>
        </p:nvPicPr>
        <p:blipFill>
          <a:blip r:embed="rId5"/>
          <a:srcRect l="74862" t="76738" r="2956" b="96"/>
          <a:stretch>
            <a:fillRect/>
          </a:stretch>
        </p:blipFill>
        <p:spPr bwMode="auto">
          <a:xfrm>
            <a:off x="1000100" y="2500306"/>
            <a:ext cx="857256" cy="857256"/>
          </a:xfrm>
          <a:prstGeom prst="rect">
            <a:avLst/>
          </a:prstGeom>
          <a:noFill/>
        </p:spPr>
      </p:pic>
      <p:pic>
        <p:nvPicPr>
          <p:cNvPr id="19" name="Picture 2" descr="https://i.pinimg.com/736x/39/d0/a2/39d0a2fed611af5a87510f2dce96e848--farm-animals-animale.jpg"/>
          <p:cNvPicPr>
            <a:picLocks noChangeAspect="1" noChangeArrowheads="1"/>
          </p:cNvPicPr>
          <p:nvPr/>
        </p:nvPicPr>
        <p:blipFill>
          <a:blip r:embed="rId5"/>
          <a:srcRect t="78185" r="73660" b="96"/>
          <a:stretch>
            <a:fillRect/>
          </a:stretch>
        </p:blipFill>
        <p:spPr bwMode="auto">
          <a:xfrm>
            <a:off x="2214546" y="3786190"/>
            <a:ext cx="821434" cy="648501"/>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8196" name="Picture 4" descr="https://avatars.mds.yandex.net/get-pdb/1363529/7345f10b-e249-400b-a6ee-10cab3ec2050/s1200?webp=false"/>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3" descr="C:\Documents and Settings\Loner-XP\Мои документы\Рауан 2019\№44\Берікбосын.JPG"/>
          <p:cNvPicPr>
            <a:picLocks noChangeAspect="1" noChangeArrowheads="1"/>
          </p:cNvPicPr>
          <p:nvPr/>
        </p:nvPicPr>
        <p:blipFill>
          <a:blip r:embed="rId3"/>
          <a:stretch>
            <a:fillRect/>
          </a:stretch>
        </p:blipFill>
        <p:spPr bwMode="auto">
          <a:xfrm>
            <a:off x="1285852" y="1214423"/>
            <a:ext cx="2928958" cy="3643338"/>
          </a:xfrm>
          <a:prstGeom prst="rect">
            <a:avLst/>
          </a:prstGeom>
          <a:noFill/>
        </p:spPr>
      </p:pic>
      <p:sp>
        <p:nvSpPr>
          <p:cNvPr id="4" name="Прямоугольник 3"/>
          <p:cNvSpPr/>
          <p:nvPr/>
        </p:nvSpPr>
        <p:spPr>
          <a:xfrm>
            <a:off x="4286248" y="1428737"/>
            <a:ext cx="4857752" cy="830997"/>
          </a:xfrm>
          <a:prstGeom prst="rect">
            <a:avLst/>
          </a:prstGeom>
        </p:spPr>
        <p:txBody>
          <a:bodyPr wrap="square">
            <a:spAutoFit/>
          </a:bodyPr>
          <a:lstStyle/>
          <a:p>
            <a:pPr>
              <a:spcBef>
                <a:spcPct val="0"/>
              </a:spcBef>
              <a:buNone/>
            </a:pPr>
            <a:r>
              <a:rPr lang="ru-RU" sz="2400" b="1" i="1">
                <a:solidFill>
                  <a:srgbClr val="00B050"/>
                </a:solidFill>
                <a:latin typeface="Times New Roman" pitchFamily="18" charset="0"/>
                <a:cs typeface="Times New Roman" pitchFamily="18" charset="0"/>
              </a:rPr>
              <a:t>Зерттеу тақырыбы: </a:t>
            </a:r>
          </a:p>
          <a:p>
            <a:pPr>
              <a:spcBef>
                <a:spcPct val="0"/>
              </a:spcBef>
              <a:buNone/>
            </a:pPr>
            <a:r>
              <a:rPr lang="ru-RU" sz="2400" b="1" i="1">
                <a:solidFill>
                  <a:srgbClr val="FF0000"/>
                </a:solidFill>
                <a:latin typeface="Times New Roman" pitchFamily="18" charset="0"/>
                <a:cs typeface="Times New Roman" pitchFamily="18" charset="0"/>
              </a:rPr>
              <a:t>Үй құсы -тауықтың    пайдасы</a:t>
            </a:r>
          </a:p>
        </p:txBody>
      </p:sp>
      <p:pic>
        <p:nvPicPr>
          <p:cNvPr id="6" name="Picture 4" descr="C:\Documents and Settings\Loner-XP\Мои документы\Рауан 2019\№43\тауық\depositphotos_13704900-stock-photo-hen-isolated-on-white.jpg"/>
          <p:cNvPicPr>
            <a:picLocks noChangeAspect="1" noChangeArrowheads="1"/>
          </p:cNvPicPr>
          <p:nvPr/>
        </p:nvPicPr>
        <p:blipFill>
          <a:blip r:embed="rId4"/>
          <a:stretch>
            <a:fillRect/>
          </a:stretch>
        </p:blipFill>
        <p:spPr bwMode="auto">
          <a:xfrm>
            <a:off x="5000628" y="2428868"/>
            <a:ext cx="2214578" cy="1935723"/>
          </a:xfrm>
          <a:prstGeom prst="rect">
            <a:avLst/>
          </a:prstGeom>
          <a:noFill/>
        </p:spPr>
      </p:pic>
      <p:sp>
        <p:nvSpPr>
          <p:cNvPr id="7" name="Прямоугольник 6"/>
          <p:cNvSpPr/>
          <p:nvPr/>
        </p:nvSpPr>
        <p:spPr>
          <a:xfrm>
            <a:off x="2643174" y="5072074"/>
            <a:ext cx="4572000" cy="830997"/>
          </a:xfrm>
          <a:prstGeom prst="rect">
            <a:avLst/>
          </a:prstGeom>
        </p:spPr>
        <p:txBody>
          <a:bodyPr>
            <a:spAutoFit/>
          </a:bodyPr>
          <a:lstStyle/>
          <a:p>
            <a:pPr>
              <a:spcBef>
                <a:spcPct val="0"/>
              </a:spcBef>
              <a:buNone/>
            </a:pPr>
            <a:r>
              <a:rPr lang="ru-RU" sz="2400" b="1" i="1">
                <a:solidFill>
                  <a:srgbClr val="002060"/>
                </a:solidFill>
                <a:latin typeface="Times New Roman" pitchFamily="18" charset="0"/>
                <a:cs typeface="Times New Roman" pitchFamily="18" charset="0"/>
              </a:rPr>
              <a:t>Авторы: </a:t>
            </a:r>
          </a:p>
          <a:p>
            <a:pPr>
              <a:spcBef>
                <a:spcPct val="0"/>
              </a:spcBef>
              <a:buNone/>
            </a:pPr>
            <a:r>
              <a:rPr lang="ru-RU" sz="2400" b="1" i="1">
                <a:solidFill>
                  <a:srgbClr val="002060"/>
                </a:solidFill>
                <a:latin typeface="Times New Roman" pitchFamily="18" charset="0"/>
                <a:cs typeface="Times New Roman" pitchFamily="18" charset="0"/>
              </a:rPr>
              <a:t>Жұмаев Берікбосын Болатұлы </a:t>
            </a:r>
          </a:p>
        </p:txBody>
      </p:sp>
    </p:spTree>
  </p:cSld>
  <p:clrMapOvr>
    <a:masterClrMapping/>
  </p:clrMapOvr>
  <p:transition spd="slow">
    <p:wipe dir="u"/>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img.pixers.pics/pho_wat(s3:700/FO/49/03/01/13/700_FO49030113_e74eb528ccb694f10148cbe45d0444b9.jpg,700,608,cms:2018/10/5bd1b6b8d04b8_220x50-watermark.png,over,480,558,jpg)/fototapeten-gras-und-baby-kuken-hintergrund.jpg.jpg"/>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2357422" y="428604"/>
            <a:ext cx="4572000" cy="3046988"/>
          </a:xfrm>
          <a:prstGeom prst="rect">
            <a:avLst/>
          </a:prstGeom>
        </p:spPr>
        <p:txBody>
          <a:bodyPr>
            <a:spAutoFit/>
          </a:bodyPr>
          <a:lstStyle/>
          <a:p>
            <a:pPr algn="ctr">
              <a:buNone/>
            </a:pPr>
            <a:r>
              <a:rPr lang="kk-KZ" sz="2400" b="1">
                <a:solidFill>
                  <a:srgbClr val="FF0000"/>
                </a:solidFill>
                <a:latin typeface="Times New Roman" pitchFamily="18" charset="0"/>
                <a:cs typeface="Times New Roman" pitchFamily="18" charset="0"/>
              </a:rPr>
              <a:t>Мақсатым: </a:t>
            </a:r>
          </a:p>
          <a:p>
            <a:pPr>
              <a:buNone/>
            </a:pPr>
            <a:r>
              <a:rPr lang="kk-KZ" sz="2400" b="1" i="1">
                <a:solidFill>
                  <a:srgbClr val="002060"/>
                </a:solidFill>
                <a:latin typeface="Times New Roman" pitchFamily="18" charset="0"/>
                <a:cs typeface="Times New Roman" pitchFamily="18" charset="0"/>
              </a:rPr>
              <a:t>Тауықтың үй құсы ретіндегі адамға пайдасын зерттеу.</a:t>
            </a:r>
          </a:p>
          <a:p>
            <a:pPr algn="ctr">
              <a:buNone/>
            </a:pPr>
            <a:r>
              <a:rPr lang="kk-KZ" sz="2400" b="1">
                <a:solidFill>
                  <a:srgbClr val="FF0000"/>
                </a:solidFill>
                <a:latin typeface="Times New Roman" pitchFamily="18" charset="0"/>
                <a:cs typeface="Times New Roman" pitchFamily="18" charset="0"/>
              </a:rPr>
              <a:t>Жоспар: </a:t>
            </a:r>
          </a:p>
          <a:p>
            <a:r>
              <a:rPr lang="kk-KZ" sz="2400" b="1" i="1">
                <a:solidFill>
                  <a:srgbClr val="002060"/>
                </a:solidFill>
                <a:latin typeface="Times New Roman" pitchFamily="18" charset="0"/>
                <a:cs typeface="Times New Roman" pitchFamily="18" charset="0"/>
              </a:rPr>
              <a:t>1.Тауық дегеніміз – не?</a:t>
            </a:r>
          </a:p>
          <a:p>
            <a:r>
              <a:rPr lang="kk-KZ" sz="2400" b="1" i="1">
                <a:solidFill>
                  <a:srgbClr val="002060"/>
                </a:solidFill>
                <a:latin typeface="Times New Roman" pitchFamily="18" charset="0"/>
                <a:cs typeface="Times New Roman" pitchFamily="18" charset="0"/>
              </a:rPr>
              <a:t>2. Тауықтың адамға пайдасы.</a:t>
            </a:r>
          </a:p>
          <a:p>
            <a:r>
              <a:rPr lang="kk-KZ" sz="2400" b="1" i="1">
                <a:solidFill>
                  <a:srgbClr val="002060"/>
                </a:solidFill>
                <a:latin typeface="Times New Roman" pitchFamily="18" charset="0"/>
                <a:cs typeface="Times New Roman" pitchFamily="18" charset="0"/>
              </a:rPr>
              <a:t>3. Тауықтың адам өміріндегі маңызы. </a:t>
            </a:r>
            <a:endParaRPr lang="ru-RU" sz="2400" b="1" i="1">
              <a:solidFill>
                <a:srgbClr val="002060"/>
              </a:solidFill>
              <a:latin typeface="Times New Roman" pitchFamily="18" charset="0"/>
              <a:cs typeface="Times New Roman" pitchFamily="18" charset="0"/>
            </a:endParaRPr>
          </a:p>
        </p:txBody>
      </p:sp>
    </p:spTree>
  </p:cSld>
  <p:clrMapOvr>
    <a:masterClrMapping/>
  </p:clrMapOvr>
  <p:transition spd="slow">
    <p:wedge/>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2500298" y="500042"/>
            <a:ext cx="4205767" cy="461665"/>
          </a:xfrm>
          <a:prstGeom prst="rect">
            <a:avLst/>
          </a:prstGeom>
        </p:spPr>
        <p:txBody>
          <a:bodyPr wrap="none">
            <a:spAutoFit/>
          </a:bodyPr>
          <a:lstStyle/>
          <a:p>
            <a:r>
              <a:rPr lang="ru-RU" sz="2400" b="1" i="1">
                <a:solidFill>
                  <a:srgbClr val="FF0000"/>
                </a:solidFill>
                <a:latin typeface="Times New Roman" pitchFamily="18" charset="0"/>
                <a:cs typeface="Times New Roman" pitchFamily="18" charset="0"/>
              </a:rPr>
              <a:t>Үй құсы -тауықтың пайдасы</a:t>
            </a:r>
            <a:endParaRPr lang="ru-RU" sz="2400">
              <a:latin typeface="Times New Roman" pitchFamily="18" charset="0"/>
              <a:cs typeface="Times New Roman" pitchFamily="18" charset="0"/>
            </a:endParaRPr>
          </a:p>
        </p:txBody>
      </p:sp>
      <p:pic>
        <p:nvPicPr>
          <p:cNvPr id="4" name="Picture 3" descr="C:\Documents and Settings\Loner-XP\Мои документы\Рауан 2019\№43\тауық\index.jpg"/>
          <p:cNvPicPr>
            <a:picLocks noChangeAspect="1" noChangeArrowheads="1"/>
          </p:cNvPicPr>
          <p:nvPr/>
        </p:nvPicPr>
        <p:blipFill>
          <a:blip r:embed="rId3"/>
          <a:stretch>
            <a:fillRect/>
          </a:stretch>
        </p:blipFill>
        <p:spPr bwMode="auto">
          <a:xfrm>
            <a:off x="642910" y="1357298"/>
            <a:ext cx="4126885" cy="2736304"/>
          </a:xfrm>
          <a:prstGeom prst="rect">
            <a:avLst/>
          </a:prstGeom>
          <a:noFill/>
        </p:spPr>
      </p:pic>
      <p:pic>
        <p:nvPicPr>
          <p:cNvPr id="5" name="Picture 2" descr="C:\Documents and Settings\Loner-XP\Мои документы\Рауан 2019\№43\тауық\Female_pair.jpg"/>
          <p:cNvPicPr>
            <a:picLocks noChangeAspect="1" noChangeArrowheads="1"/>
          </p:cNvPicPr>
          <p:nvPr/>
        </p:nvPicPr>
        <p:blipFill>
          <a:blip r:embed="rId4"/>
          <a:stretch>
            <a:fillRect/>
          </a:stretch>
        </p:blipFill>
        <p:spPr bwMode="auto">
          <a:xfrm>
            <a:off x="5786446" y="1142984"/>
            <a:ext cx="2475533" cy="3304463"/>
          </a:xfrm>
          <a:prstGeom prst="rect">
            <a:avLst/>
          </a:prstGeom>
          <a:noFill/>
        </p:spPr>
      </p:pic>
      <p:sp>
        <p:nvSpPr>
          <p:cNvPr id="6" name="Прямоугольник 5"/>
          <p:cNvSpPr/>
          <p:nvPr/>
        </p:nvSpPr>
        <p:spPr>
          <a:xfrm>
            <a:off x="357158" y="4786322"/>
            <a:ext cx="8286808" cy="954107"/>
          </a:xfrm>
          <a:prstGeom prst="rect">
            <a:avLst/>
          </a:prstGeom>
        </p:spPr>
        <p:txBody>
          <a:bodyPr wrap="square">
            <a:spAutoFit/>
          </a:bodyPr>
          <a:lstStyle/>
          <a:p>
            <a:r>
              <a:rPr lang="kk-KZ" sz="2800">
                <a:solidFill>
                  <a:srgbClr val="002060"/>
                </a:solidFill>
                <a:latin typeface="Times New Roman" pitchFamily="18" charset="0"/>
                <a:cs typeface="Times New Roman" pitchFamily="18" charset="0"/>
              </a:rPr>
              <a:t>Олар 5 мың жыл бұрын Үндістанда қолға   үйретілген</a:t>
            </a:r>
            <a:endParaRPr lang="ru-RU" sz="2800">
              <a:solidFill>
                <a:srgbClr val="002060"/>
              </a:solidFill>
              <a:latin typeface="Times New Roman" pitchFamily="18" charset="0"/>
              <a:cs typeface="Times New Roman" pitchFamily="18" charset="0"/>
            </a:endParaRPr>
          </a:p>
        </p:txBody>
      </p:sp>
    </p:spTree>
  </p:cSld>
  <p:clrMapOvr>
    <a:masterClrMapping/>
  </p:clrMapOvr>
  <p:transition spd="slow">
    <p:wipe dir="d"/>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4338"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337" name="Rectangle 1"/>
          <p:cNvSpPr>
            <a:spLocks noChangeArrowheads="1"/>
          </p:cNvSpPr>
          <p:nvPr/>
        </p:nvSpPr>
        <p:spPr bwMode="auto">
          <a:xfrm>
            <a:off x="357158" y="428605"/>
            <a:ext cx="8286807" cy="4893647"/>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pPr>
            <a:r>
              <a:rPr kumimoji="0" lang="kk-KZ" sz="2400" b="1" i="1"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Жобаның атауы</a:t>
            </a:r>
            <a:r>
              <a:rPr kumimoji="0" lang="kk-KZ" sz="24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a:t>
            </a:r>
            <a:r>
              <a:rPr kumimoji="0" lang="kk-KZ" sz="2400" b="0"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 </a:t>
            </a: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«Үй құсы - тауық»</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pPr>
            <a:r>
              <a:rPr kumimoji="0" lang="kk-KZ" sz="2400" b="1" i="1"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Жобаға қатысушылар</a:t>
            </a:r>
            <a:r>
              <a:rPr kumimoji="0" lang="kk-KZ" sz="24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a:t>
            </a:r>
            <a:r>
              <a:rPr kumimoji="0" lang="kk-KZ" sz="2400" b="0"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  </a:t>
            </a: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Тәрбиеші, топ балалары, ата-аналар.</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pPr>
            <a:r>
              <a:rPr kumimoji="0" lang="kk-KZ" sz="2400" b="1" i="1"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Ұзақтылығы:</a:t>
            </a:r>
            <a:r>
              <a:rPr kumimoji="0" lang="kk-KZ" sz="2400" b="0"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  </a:t>
            </a: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қысқа мерзімді жоба.( 1 ай ішінде)</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pPr>
            <a:r>
              <a:rPr kumimoji="0" lang="kk-KZ" sz="2400" b="1" i="1"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Типі</a:t>
            </a:r>
            <a:r>
              <a:rPr kumimoji="0" lang="kk-KZ" sz="24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a:t>
            </a:r>
            <a:r>
              <a:rPr kumimoji="0" lang="kk-KZ" sz="2400" b="0"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  </a:t>
            </a: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топтық, шығармашылық, танымдық- зерттеу.</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pPr>
            <a:r>
              <a:rPr kumimoji="0" lang="kk-KZ" sz="2400" b="1" i="1"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Өту формасы</a:t>
            </a:r>
            <a:r>
              <a:rPr kumimoji="0" lang="kk-KZ" sz="24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a:t>
            </a:r>
            <a:r>
              <a:rPr kumimoji="0" lang="kk-KZ" sz="2400" b="0"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 </a:t>
            </a: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Нақты білім алу әрекет, әңгімелер, дидактикалық ойындар, дербес әрекеттер, ата-анамен жұмыс, шығармашылық әрекеттер, тренингтер.</a:t>
            </a:r>
            <a:endParaRPr kumimoji="0" lang="kk-KZ" sz="2400" b="1" i="1" u="none" strike="noStrike" cap="none" normalizeH="0" baseline="0">
              <a:ln>
                <a:noFill/>
              </a:ln>
              <a:solidFill>
                <a:srgbClr val="002060"/>
              </a:solidFill>
              <a:effectLst/>
              <a:latin typeface="Times New Roman" pitchFamily="18" charset="0"/>
              <a:ea typeface="Times New Roman" panose="02020603050405020304"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pPr>
            <a:r>
              <a:rPr kumimoji="0" lang="kk-KZ" sz="2400" b="1" i="1"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Жоба жұмысы бойынша балалардың даму бағыттары</a:t>
            </a:r>
            <a:r>
              <a:rPr kumimoji="0" lang="kk-KZ" sz="24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a:t>
            </a:r>
            <a:r>
              <a:rPr kumimoji="0" lang="kk-KZ" sz="2400" b="0"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 </a:t>
            </a: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Сөйлеуді дамыту, экологиялық тәрбие, таным, зерттеу, практикалық әрекет, бейнелеу, театрланған музыкалық ойын, тақырыптық оқу қызметтері, әңгіме жүргізу, бақылау, шығармашылық жұмыстар, тауық туралы слайд көру, бейнефильмдер көру, серуенге шығу.</a:t>
            </a:r>
            <a:r>
              <a:rPr kumimoji="0" lang="ru-RU" sz="2400" b="0" i="0" u="none" strike="noStrike" cap="none" normalizeH="0" baseline="0">
                <a:ln>
                  <a:noFill/>
                </a:ln>
                <a:solidFill>
                  <a:srgbClr val="002060"/>
                </a:solidFill>
                <a:effectLst/>
                <a:latin typeface="Times New Roman" pitchFamily="18" charset="0"/>
                <a:cs typeface="Times New Roman" pitchFamily="18" charset="0"/>
              </a:rPr>
              <a:t> </a:t>
            </a:r>
          </a:p>
        </p:txBody>
      </p:sp>
    </p:spTree>
  </p:cSld>
  <p:clrMapOvr>
    <a:masterClrMapping/>
  </p:clrMapOvr>
  <p:transition spd="slow">
    <p:wipe/>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2428860" y="214290"/>
            <a:ext cx="4931735" cy="523220"/>
          </a:xfrm>
          <a:prstGeom prst="rect">
            <a:avLst/>
          </a:prstGeom>
        </p:spPr>
        <p:txBody>
          <a:bodyPr wrap="none">
            <a:spAutoFit/>
          </a:bodyPr>
          <a:lstStyle/>
          <a:p>
            <a:pPr algn="ctr"/>
            <a:r>
              <a:rPr lang="ru-RU" sz="2800" b="1">
                <a:solidFill>
                  <a:srgbClr val="FF0000"/>
                </a:solidFill>
                <a:latin typeface="Times New Roman" pitchFamily="18" charset="0"/>
                <a:cs typeface="Times New Roman" pitchFamily="18" charset="0"/>
              </a:rPr>
              <a:t>Үй құсы -тауықтың пайдасы</a:t>
            </a:r>
            <a:endParaRPr lang="ru-RU" sz="2800">
              <a:latin typeface="Times New Roman" pitchFamily="18" charset="0"/>
              <a:cs typeface="Times New Roman" pitchFamily="18" charset="0"/>
            </a:endParaRPr>
          </a:p>
        </p:txBody>
      </p:sp>
      <p:pic>
        <p:nvPicPr>
          <p:cNvPr id="4" name="Picture 2" descr="C:\Documents and Settings\Loner-XP\Мои документы\Рауан 2019\№43\тауық\kuryatnik.jpg"/>
          <p:cNvPicPr>
            <a:picLocks noChangeAspect="1" noChangeArrowheads="1"/>
          </p:cNvPicPr>
          <p:nvPr/>
        </p:nvPicPr>
        <p:blipFill>
          <a:blip r:embed="rId3"/>
          <a:stretch>
            <a:fillRect/>
          </a:stretch>
        </p:blipFill>
        <p:spPr bwMode="auto">
          <a:xfrm>
            <a:off x="857224" y="857232"/>
            <a:ext cx="7350471" cy="4896544"/>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500034" y="5857892"/>
            <a:ext cx="8143932" cy="461665"/>
          </a:xfrm>
          <a:prstGeom prst="rect">
            <a:avLst/>
          </a:prstGeom>
        </p:spPr>
        <p:txBody>
          <a:bodyPr wrap="square">
            <a:spAutoFit/>
          </a:bodyPr>
          <a:lstStyle/>
          <a:p>
            <a:r>
              <a:rPr lang="kk-KZ" sz="2400" b="1">
                <a:solidFill>
                  <a:srgbClr val="002060"/>
                </a:solidFill>
                <a:latin typeface="Times New Roman" pitchFamily="18" charset="0"/>
                <a:ea typeface="Calibri" pitchFamily="34" charset="0"/>
                <a:cs typeface="Times New Roman" pitchFamily="18" charset="0"/>
              </a:rPr>
              <a:t>   Тауықтардың қорасы кең, жарық, жылы болуы керек</a:t>
            </a:r>
            <a:endParaRPr lang="ru-RU" sz="2400" b="1">
              <a:solidFill>
                <a:srgbClr val="002060"/>
              </a:solidFill>
            </a:endParaRPr>
          </a:p>
        </p:txBody>
      </p:sp>
    </p:spTree>
  </p:cSld>
  <p:clrMapOvr>
    <a:masterClrMapping/>
  </p:clrMapOvr>
  <p:transition spd="slow">
    <p:wipe dir="u"/>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2571736" y="357166"/>
            <a:ext cx="4878323" cy="523220"/>
          </a:xfrm>
          <a:prstGeom prst="rect">
            <a:avLst/>
          </a:prstGeom>
        </p:spPr>
        <p:txBody>
          <a:bodyPr wrap="none">
            <a:spAutoFit/>
          </a:bodyPr>
          <a:lstStyle/>
          <a:p>
            <a:r>
              <a:rPr lang="ru-RU" sz="2800" b="1" i="1">
                <a:solidFill>
                  <a:srgbClr val="FF0000"/>
                </a:solidFill>
                <a:latin typeface="Times New Roman" pitchFamily="18" charset="0"/>
                <a:cs typeface="Times New Roman" pitchFamily="18" charset="0"/>
              </a:rPr>
              <a:t>Үй құсы -тауықтың пайдасы</a:t>
            </a:r>
            <a:endParaRPr lang="ru-RU" sz="2800">
              <a:latin typeface="Times New Roman" pitchFamily="18" charset="0"/>
              <a:cs typeface="Times New Roman" pitchFamily="18" charset="0"/>
            </a:endParaRPr>
          </a:p>
        </p:txBody>
      </p:sp>
      <p:pic>
        <p:nvPicPr>
          <p:cNvPr id="4" name="Picture 3" descr="C:\Documents and Settings\Loner-XP\Мои документы\Рауан 2019\№43\тауық\article83846.jpg"/>
          <p:cNvPicPr>
            <a:picLocks noChangeAspect="1" noChangeArrowheads="1"/>
          </p:cNvPicPr>
          <p:nvPr/>
        </p:nvPicPr>
        <p:blipFill>
          <a:blip r:embed="rId3"/>
          <a:stretch>
            <a:fillRect/>
          </a:stretch>
        </p:blipFill>
        <p:spPr bwMode="auto">
          <a:xfrm>
            <a:off x="500034" y="1071546"/>
            <a:ext cx="4032448" cy="2925501"/>
          </a:xfrm>
          <a:prstGeom prst="rect">
            <a:avLst/>
          </a:prstGeom>
          <a:noFill/>
        </p:spPr>
      </p:pic>
      <p:pic>
        <p:nvPicPr>
          <p:cNvPr id="5" name="Picture 2" descr="C:\Documents and Settings\Loner-XP\Мои документы\Рауан 2019\№43\тауық\korma-dlja-kur1.jpg"/>
          <p:cNvPicPr>
            <a:picLocks noChangeAspect="1" noChangeArrowheads="1"/>
          </p:cNvPicPr>
          <p:nvPr/>
        </p:nvPicPr>
        <p:blipFill>
          <a:blip r:embed="rId4"/>
          <a:stretch>
            <a:fillRect/>
          </a:stretch>
        </p:blipFill>
        <p:spPr bwMode="auto">
          <a:xfrm>
            <a:off x="4643438" y="1071547"/>
            <a:ext cx="4176464" cy="2928957"/>
          </a:xfrm>
          <a:prstGeom prst="rect">
            <a:avLst/>
          </a:prstGeom>
          <a:noFill/>
        </p:spPr>
      </p:pic>
      <p:sp>
        <p:nvSpPr>
          <p:cNvPr id="7" name="Прямоугольник 6"/>
          <p:cNvSpPr/>
          <p:nvPr/>
        </p:nvSpPr>
        <p:spPr>
          <a:xfrm>
            <a:off x="500034" y="4143380"/>
            <a:ext cx="8358246" cy="954107"/>
          </a:xfrm>
          <a:prstGeom prst="rect">
            <a:avLst/>
          </a:prstGeom>
        </p:spPr>
        <p:txBody>
          <a:bodyPr wrap="square">
            <a:spAutoFit/>
          </a:bodyPr>
          <a:lstStyle/>
          <a:p>
            <a:pPr lvl="0" algn="ctr" fontAlgn="base">
              <a:spcBef>
                <a:spcPct val="0"/>
              </a:spcBef>
              <a:spcAft>
                <a:spcPct val="0"/>
              </a:spcAft>
            </a:pPr>
            <a:r>
              <a:rPr lang="kk-KZ" sz="2800">
                <a:solidFill>
                  <a:srgbClr val="002060"/>
                </a:solidFill>
                <a:latin typeface="Times New Roman" pitchFamily="18" charset="0"/>
                <a:ea typeface="Calibri" pitchFamily="34" charset="0"/>
                <a:cs typeface="Times New Roman" pitchFamily="18" charset="0"/>
              </a:rPr>
              <a:t>        Тауықтар жем жейді. Олар бидай, арпа, тарыны  жақсы көреді</a:t>
            </a:r>
            <a:r>
              <a:rPr lang="kk-KZ" sz="2800">
                <a:solidFill>
                  <a:srgbClr val="00B0F0"/>
                </a:solidFill>
                <a:latin typeface="Times New Roman" pitchFamily="18" charset="0"/>
                <a:ea typeface="Calibri" pitchFamily="34" charset="0"/>
                <a:cs typeface="Times New Roman" pitchFamily="18" charset="0"/>
              </a:rPr>
              <a:t>.  </a:t>
            </a:r>
            <a:endParaRPr lang="kk-KZ" sz="2800">
              <a:solidFill>
                <a:srgbClr val="00B0F0"/>
              </a:solidFill>
              <a:latin typeface="Times New Roman" pitchFamily="18" charset="0"/>
              <a:cs typeface="Times New Roman" pitchFamily="18" charset="0"/>
            </a:endParaRPr>
          </a:p>
        </p:txBody>
      </p:sp>
      <p:sp>
        <p:nvSpPr>
          <p:cNvPr id="8" name="Прямоугольник 7"/>
          <p:cNvSpPr/>
          <p:nvPr/>
        </p:nvSpPr>
        <p:spPr>
          <a:xfrm>
            <a:off x="642910" y="5286388"/>
            <a:ext cx="8072494" cy="830997"/>
          </a:xfrm>
          <a:prstGeom prst="rect">
            <a:avLst/>
          </a:prstGeom>
        </p:spPr>
        <p:txBody>
          <a:bodyPr wrap="square">
            <a:spAutoFit/>
          </a:bodyPr>
          <a:lstStyle/>
          <a:p>
            <a:pPr algn="ctr">
              <a:buNone/>
            </a:pPr>
            <a:r>
              <a:rPr lang="kk-KZ" sz="2400">
                <a:solidFill>
                  <a:srgbClr val="C00000"/>
                </a:solidFill>
                <a:latin typeface="Times New Roman" pitchFamily="18" charset="0"/>
                <a:cs typeface="Times New Roman" pitchFamily="18" charset="0"/>
              </a:rPr>
              <a:t>Олар далаға шығып, күлге аунап, жер тырнағанды да ұнатады.  </a:t>
            </a:r>
            <a:endParaRPr lang="ru-RU" sz="2400">
              <a:solidFill>
                <a:srgbClr val="C00000"/>
              </a:solidFill>
              <a:latin typeface="Times New Roman" pitchFamily="18" charset="0"/>
              <a:cs typeface="Times New Roman" pitchFamily="18" charset="0"/>
            </a:endParaRPr>
          </a:p>
        </p:txBody>
      </p:sp>
    </p:spTree>
  </p:cSld>
  <p:clrMapOvr>
    <a:masterClrMapping/>
  </p:clrMapOvr>
  <p:transition>
    <p:wipe dir="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4" descr="C:\Documents and Settings\Loner-XP\Мои документы\Рауан 2019\№43\тауық\IMG_20191027_204818.jpg"/>
          <p:cNvPicPr>
            <a:picLocks noChangeAspect="1" noChangeArrowheads="1"/>
          </p:cNvPicPr>
          <p:nvPr/>
        </p:nvPicPr>
        <p:blipFill>
          <a:blip r:embed="rId3"/>
          <a:stretch>
            <a:fillRect/>
          </a:stretch>
        </p:blipFill>
        <p:spPr bwMode="auto">
          <a:xfrm rot="5400000">
            <a:off x="-398586" y="1184348"/>
            <a:ext cx="5902836" cy="4248472"/>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2" descr="C:\Documents and Settings\Loner-XP\Мои документы\Рауан 2019\№43\тауық\412079_size2.jpg"/>
          <p:cNvPicPr>
            <a:picLocks noChangeAspect="1" noChangeArrowheads="1"/>
          </p:cNvPicPr>
          <p:nvPr/>
        </p:nvPicPr>
        <p:blipFill>
          <a:blip r:embed="rId4"/>
          <a:stretch>
            <a:fillRect/>
          </a:stretch>
        </p:blipFill>
        <p:spPr bwMode="auto">
          <a:xfrm>
            <a:off x="5072066" y="2857496"/>
            <a:ext cx="3168352" cy="2232248"/>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5072066" y="1071546"/>
            <a:ext cx="3429024" cy="1384995"/>
          </a:xfrm>
          <a:prstGeom prst="rect">
            <a:avLst/>
          </a:prstGeom>
        </p:spPr>
        <p:txBody>
          <a:bodyPr wrap="square">
            <a:spAutoFit/>
          </a:bodyPr>
          <a:lstStyle/>
          <a:p>
            <a:pPr algn="ctr"/>
            <a:r>
              <a:rPr lang="kk-KZ" sz="2800" b="1">
                <a:solidFill>
                  <a:srgbClr val="FF0000"/>
                </a:solidFill>
                <a:latin typeface="Times New Roman" pitchFamily="18" charset="0"/>
                <a:cs typeface="Times New Roman" pitchFamily="18" charset="0"/>
              </a:rPr>
              <a:t>Тауықтың адамға пайдасы зор. Оның еті жеңіл әрі сіңімді.</a:t>
            </a:r>
            <a:endParaRPr lang="ru-RU" sz="2800" b="1">
              <a:solidFill>
                <a:srgbClr val="FF0000"/>
              </a:solidFill>
              <a:latin typeface="Times New Roman" pitchFamily="18" charset="0"/>
              <a:cs typeface="Times New Roman" pitchFamily="18" charset="0"/>
            </a:endParaRPr>
          </a:p>
        </p:txBody>
      </p:sp>
    </p:spTree>
  </p:cSld>
  <p:clrMapOvr>
    <a:masterClrMapping/>
  </p:clrMapOvr>
  <p:transition spd="slow">
    <p:wedge/>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C:\Documents and Settings\Loner-XP\Мои документы\Рауан 2019\№43\тауық\v-vologodskoy-oblasti-nachali-poshtuchno-prodavat-yayca_1.jpg"/>
          <p:cNvPicPr>
            <a:picLocks noChangeAspect="1" noChangeArrowheads="1"/>
          </p:cNvPicPr>
          <p:nvPr/>
        </p:nvPicPr>
        <p:blipFill>
          <a:blip r:embed="rId3"/>
          <a:stretch>
            <a:fillRect/>
          </a:stretch>
        </p:blipFill>
        <p:spPr bwMode="auto">
          <a:xfrm>
            <a:off x="785786" y="785794"/>
            <a:ext cx="3372579" cy="2702620"/>
          </a:xfrm>
          <a:prstGeom prst="rect">
            <a:avLst/>
          </a:prstGeom>
          <a:solidFill>
            <a:srgbClr val="FFFFFF">
              <a:shade val="85000"/>
            </a:srgbClr>
          </a:solidFill>
          <a:ln w="190500" cap="sq">
            <a:solidFill>
              <a:srgbClr val="FFFF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3" descr="C:\Documents and Settings\Loner-XP\Мои документы\Рауан 2019\№43\тауық\w1wsgpm9y3ayxqhatwty_1548258698-e1548258720834-630x315.jpg"/>
          <p:cNvPicPr>
            <a:picLocks noChangeAspect="1" noChangeArrowheads="1"/>
          </p:cNvPicPr>
          <p:nvPr/>
        </p:nvPicPr>
        <p:blipFill>
          <a:blip r:embed="rId4"/>
          <a:stretch>
            <a:fillRect/>
          </a:stretch>
        </p:blipFill>
        <p:spPr bwMode="auto">
          <a:xfrm>
            <a:off x="5072066" y="785794"/>
            <a:ext cx="3384377" cy="2664296"/>
          </a:xfrm>
          <a:prstGeom prst="rect">
            <a:avLst/>
          </a:prstGeom>
          <a:solidFill>
            <a:srgbClr val="FFFFFF">
              <a:shade val="85000"/>
            </a:srgbClr>
          </a:solidFill>
          <a:ln w="190500" cap="sq">
            <a:solidFill>
              <a:srgbClr val="00B05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Прямоугольник 5"/>
          <p:cNvSpPr/>
          <p:nvPr/>
        </p:nvSpPr>
        <p:spPr>
          <a:xfrm>
            <a:off x="571472" y="4143380"/>
            <a:ext cx="7786742" cy="954107"/>
          </a:xfrm>
          <a:prstGeom prst="rect">
            <a:avLst/>
          </a:prstGeom>
        </p:spPr>
        <p:txBody>
          <a:bodyPr wrap="square">
            <a:spAutoFit/>
          </a:bodyPr>
          <a:lstStyle/>
          <a:p>
            <a:pPr algn="ctr"/>
            <a:r>
              <a:rPr lang="kk-KZ" sz="2800" b="1">
                <a:solidFill>
                  <a:srgbClr val="002060"/>
                </a:solidFill>
                <a:latin typeface="Times New Roman" pitchFamily="18" charset="0"/>
                <a:cs typeface="Times New Roman" pitchFamily="18" charset="0"/>
              </a:rPr>
              <a:t>Жұмыртқа жеу де адамға пайдалы.</a:t>
            </a:r>
            <a:endParaRPr lang="ru-RU" sz="2800" b="1">
              <a:solidFill>
                <a:srgbClr val="002060"/>
              </a:solidFill>
              <a:latin typeface="Times New Roman" pitchFamily="18" charset="0"/>
              <a:cs typeface="Times New Roman" pitchFamily="18" charset="0"/>
            </a:endParaRPr>
          </a:p>
          <a:p>
            <a:r>
              <a:rPr lang="kk-KZ" sz="2800" b="1">
                <a:solidFill>
                  <a:srgbClr val="002060"/>
                </a:solidFill>
                <a:latin typeface="Times New Roman" pitchFamily="18" charset="0"/>
                <a:cs typeface="Times New Roman" pitchFamily="18" charset="0"/>
              </a:rPr>
              <a:t>Тауық 10 жылға дейін жұмыртқалай алады.</a:t>
            </a:r>
            <a:endParaRPr lang="ru-RU" sz="2800" b="1">
              <a:solidFill>
                <a:srgbClr val="002060"/>
              </a:solidFill>
              <a:latin typeface="Times New Roman" pitchFamily="18" charset="0"/>
              <a:cs typeface="Times New Roman" pitchFamily="18" charset="0"/>
            </a:endParaRPr>
          </a:p>
        </p:txBody>
      </p:sp>
    </p:spTree>
  </p:cSld>
  <p:clrMapOvr>
    <a:masterClrMapping/>
  </p:clrMapOvr>
  <p:transition spd="slow">
    <p:wipe dir="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C:\Documents and Settings\Loner-XP\Мои документы\Рауан 2019\№43\тауық\12355_3.jpg"/>
          <p:cNvPicPr>
            <a:picLocks noChangeAspect="1" noChangeArrowheads="1"/>
          </p:cNvPicPr>
          <p:nvPr/>
        </p:nvPicPr>
        <p:blipFill>
          <a:blip r:embed="rId3"/>
          <a:stretch>
            <a:fillRect/>
          </a:stretch>
        </p:blipFill>
        <p:spPr bwMode="auto">
          <a:xfrm>
            <a:off x="571472" y="642918"/>
            <a:ext cx="3643338" cy="2857520"/>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4" descr="C:\Documents and Settings\Loner-XP\Мои документы\Рауан 2019\№43\imgpreview.jpg"/>
          <p:cNvPicPr>
            <a:picLocks noChangeAspect="1" noChangeArrowheads="1"/>
          </p:cNvPicPr>
          <p:nvPr/>
        </p:nvPicPr>
        <p:blipFill>
          <a:blip r:embed="rId4"/>
          <a:stretch>
            <a:fillRect/>
          </a:stretch>
        </p:blipFill>
        <p:spPr bwMode="auto">
          <a:xfrm>
            <a:off x="5072066" y="1643050"/>
            <a:ext cx="3524402" cy="3101096"/>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357158" y="3714752"/>
            <a:ext cx="4572000" cy="1384995"/>
          </a:xfrm>
          <a:prstGeom prst="rect">
            <a:avLst/>
          </a:prstGeom>
        </p:spPr>
        <p:txBody>
          <a:bodyPr>
            <a:spAutoFit/>
          </a:bodyPr>
          <a:lstStyle/>
          <a:p>
            <a:r>
              <a:rPr lang="kk-KZ" sz="2800" b="1">
                <a:solidFill>
                  <a:srgbClr val="002060"/>
                </a:solidFill>
                <a:latin typeface="Times New Roman" pitchFamily="18" charset="0"/>
                <a:cs typeface="Times New Roman" pitchFamily="18" charset="0"/>
              </a:rPr>
              <a:t>Тауықтың жүнінен жұмсақ жастық, құс төсек, киім жасайды</a:t>
            </a:r>
            <a:endParaRPr lang="ru-RU" sz="2800" b="1">
              <a:solidFill>
                <a:srgbClr val="002060"/>
              </a:solidFill>
              <a:latin typeface="Times New Roman" pitchFamily="18" charset="0"/>
              <a:cs typeface="Times New Roman" pitchFamily="18" charset="0"/>
            </a:endParaRPr>
          </a:p>
        </p:txBody>
      </p:sp>
    </p:spTree>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4" descr="C:\Documents and Settings\Loner-XP\Мои документы\Рауан 2019\№43\Новая папка\IMG_20191027_160037.jpg"/>
          <p:cNvPicPr>
            <a:picLocks noChangeAspect="1" noChangeArrowheads="1"/>
          </p:cNvPicPr>
          <p:nvPr/>
        </p:nvPicPr>
        <p:blipFill>
          <a:blip r:embed="rId3"/>
          <a:stretch>
            <a:fillRect/>
          </a:stretch>
        </p:blipFill>
        <p:spPr bwMode="auto">
          <a:xfrm>
            <a:off x="428596" y="285728"/>
            <a:ext cx="3714776" cy="3357586"/>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2" descr="C:\Documents and Settings\Loner-XP\Мои документы\Рауан 2019\№43\Новая папка\IMG_20191027_160113.jpg"/>
          <p:cNvPicPr>
            <a:picLocks noChangeAspect="1" noChangeArrowheads="1"/>
          </p:cNvPicPr>
          <p:nvPr/>
        </p:nvPicPr>
        <p:blipFill>
          <a:blip r:embed="rId4"/>
          <a:stretch>
            <a:fillRect/>
          </a:stretch>
        </p:blipFill>
        <p:spPr bwMode="auto">
          <a:xfrm>
            <a:off x="4429124" y="285728"/>
            <a:ext cx="4214272" cy="3357586"/>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357158" y="3857628"/>
            <a:ext cx="4572000" cy="1200329"/>
          </a:xfrm>
          <a:prstGeom prst="rect">
            <a:avLst/>
          </a:prstGeom>
        </p:spPr>
        <p:txBody>
          <a:bodyPr>
            <a:spAutoFit/>
          </a:bodyPr>
          <a:lstStyle/>
          <a:p>
            <a:r>
              <a:rPr lang="kk-KZ" sz="2400" b="1">
                <a:solidFill>
                  <a:srgbClr val="C00000"/>
                </a:solidFill>
                <a:latin typeface="Times New Roman" pitchFamily="18" charset="0"/>
                <a:cs typeface="Times New Roman" pitchFamily="18" charset="0"/>
              </a:rPr>
              <a:t>Біздің үйде де тауықтар бар. Жазда екі тауық балапан басып шығарды. </a:t>
            </a:r>
            <a:endParaRPr lang="ru-RU" sz="2400" b="1">
              <a:solidFill>
                <a:srgbClr val="C00000"/>
              </a:solidFill>
              <a:latin typeface="Times New Roman" pitchFamily="18" charset="0"/>
              <a:cs typeface="Times New Roman" pitchFamily="18" charset="0"/>
            </a:endParaRPr>
          </a:p>
        </p:txBody>
      </p:sp>
      <p:sp>
        <p:nvSpPr>
          <p:cNvPr id="6" name="Прямоугольник 5"/>
          <p:cNvSpPr/>
          <p:nvPr/>
        </p:nvSpPr>
        <p:spPr>
          <a:xfrm>
            <a:off x="4071934" y="5000636"/>
            <a:ext cx="4857784" cy="830997"/>
          </a:xfrm>
          <a:prstGeom prst="rect">
            <a:avLst/>
          </a:prstGeom>
        </p:spPr>
        <p:txBody>
          <a:bodyPr wrap="square">
            <a:spAutoFit/>
          </a:bodyPr>
          <a:lstStyle/>
          <a:p>
            <a:r>
              <a:rPr lang="kk-KZ" sz="2400" b="1">
                <a:solidFill>
                  <a:srgbClr val="C00000"/>
                </a:solidFill>
                <a:latin typeface="Times New Roman" pitchFamily="18" charset="0"/>
                <a:cs typeface="Times New Roman" pitchFamily="18" charset="0"/>
              </a:rPr>
              <a:t>Мен үйде тауықтарға жем-су беріп, ата-анама көмектесем</a:t>
            </a:r>
            <a:endParaRPr lang="ru-RU" sz="2400" b="1">
              <a:solidFill>
                <a:srgbClr val="C00000"/>
              </a:solidFill>
              <a:latin typeface="Times New Roman" pitchFamily="18" charset="0"/>
              <a:cs typeface="Times New Roman" pitchFamily="18" charset="0"/>
            </a:endParaRPr>
          </a:p>
        </p:txBody>
      </p:sp>
    </p:spTree>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C:\Documents and Settings\Loner-XP\Мои документы\Рауан 2019\№43\тауық\maxresdefault.jpg"/>
          <p:cNvPicPr>
            <a:picLocks noChangeAspect="1" noChangeArrowheads="1"/>
          </p:cNvPicPr>
          <p:nvPr/>
        </p:nvPicPr>
        <p:blipFill>
          <a:blip r:embed="rId3"/>
          <a:stretch>
            <a:fillRect/>
          </a:stretch>
        </p:blipFill>
        <p:spPr bwMode="auto">
          <a:xfrm>
            <a:off x="1714480" y="428604"/>
            <a:ext cx="5935982" cy="3168352"/>
          </a:xfrm>
          <a:prstGeom prst="rect">
            <a:avLst/>
          </a:prstGeom>
          <a:noFill/>
        </p:spPr>
      </p:pic>
      <p:sp>
        <p:nvSpPr>
          <p:cNvPr id="4" name="Прямоугольник 3"/>
          <p:cNvSpPr/>
          <p:nvPr/>
        </p:nvSpPr>
        <p:spPr>
          <a:xfrm>
            <a:off x="857224" y="3714752"/>
            <a:ext cx="7286676" cy="2677656"/>
          </a:xfrm>
          <a:prstGeom prst="rect">
            <a:avLst/>
          </a:prstGeom>
        </p:spPr>
        <p:txBody>
          <a:bodyPr wrap="square">
            <a:spAutoFit/>
          </a:bodyPr>
          <a:lstStyle/>
          <a:p>
            <a:pPr algn="ctr">
              <a:buNone/>
            </a:pPr>
            <a:r>
              <a:rPr lang="kk-KZ" sz="2400">
                <a:solidFill>
                  <a:srgbClr val="FF0000"/>
                </a:solidFill>
                <a:latin typeface="Times New Roman" pitchFamily="18" charset="0"/>
                <a:cs typeface="Times New Roman" pitchFamily="18" charset="0"/>
              </a:rPr>
              <a:t>Қорытынды:</a:t>
            </a:r>
            <a:endParaRPr lang="ru-RU" sz="2400">
              <a:solidFill>
                <a:srgbClr val="FF0000"/>
              </a:solidFill>
              <a:latin typeface="Times New Roman" pitchFamily="18" charset="0"/>
              <a:cs typeface="Times New Roman" pitchFamily="18" charset="0"/>
            </a:endParaRPr>
          </a:p>
          <a:p>
            <a:r>
              <a:rPr lang="kk-KZ" sz="2400">
                <a:solidFill>
                  <a:srgbClr val="002060"/>
                </a:solidFill>
                <a:latin typeface="Times New Roman" pitchFamily="18" charset="0"/>
                <a:cs typeface="Times New Roman" pitchFamily="18" charset="0"/>
              </a:rPr>
              <a:t>Зерттеудің нәтижесінде тауықтың адамға пайдасы зор екендігін білдім. </a:t>
            </a:r>
            <a:endParaRPr lang="ru-RU" sz="2400">
              <a:solidFill>
                <a:srgbClr val="002060"/>
              </a:solidFill>
              <a:latin typeface="Times New Roman" pitchFamily="18" charset="0"/>
              <a:cs typeface="Times New Roman" pitchFamily="18" charset="0"/>
            </a:endParaRPr>
          </a:p>
          <a:p>
            <a:r>
              <a:rPr lang="kk-KZ" sz="2400">
                <a:solidFill>
                  <a:srgbClr val="002060"/>
                </a:solidFill>
                <a:latin typeface="Times New Roman" pitchFamily="18" charset="0"/>
                <a:cs typeface="Times New Roman" pitchFamily="18" charset="0"/>
              </a:rPr>
              <a:t>Еті мен жұмыртқасы денсаулыққа пайдалы.</a:t>
            </a:r>
            <a:endParaRPr lang="ru-RU" sz="2400">
              <a:solidFill>
                <a:srgbClr val="002060"/>
              </a:solidFill>
              <a:latin typeface="Times New Roman" pitchFamily="18" charset="0"/>
              <a:cs typeface="Times New Roman" pitchFamily="18" charset="0"/>
            </a:endParaRPr>
          </a:p>
          <a:p>
            <a:r>
              <a:rPr lang="kk-KZ" sz="2400">
                <a:solidFill>
                  <a:srgbClr val="002060"/>
                </a:solidFill>
                <a:latin typeface="Times New Roman" pitchFamily="18" charset="0"/>
                <a:cs typeface="Times New Roman" pitchFamily="18" charset="0"/>
              </a:rPr>
              <a:t>Жүні күнделікті тұрмыс бұйымдарына, жұмыртқа косметикаға пайдаланылады.</a:t>
            </a:r>
            <a:endParaRPr lang="ru-RU" sz="2400">
              <a:solidFill>
                <a:srgbClr val="002060"/>
              </a:solidFill>
              <a:latin typeface="Times New Roman" pitchFamily="18" charset="0"/>
              <a:cs typeface="Times New Roman" pitchFamily="18" charset="0"/>
            </a:endParaRPr>
          </a:p>
          <a:p>
            <a:r>
              <a:rPr lang="kk-KZ" sz="2400">
                <a:solidFill>
                  <a:srgbClr val="002060"/>
                </a:solidFill>
                <a:latin typeface="Times New Roman" pitchFamily="18" charset="0"/>
                <a:cs typeface="Times New Roman" pitchFamily="18" charset="0"/>
              </a:rPr>
              <a:t>Мақсатым орындалды!</a:t>
            </a:r>
            <a:endParaRPr lang="ru-RU" sz="2400">
              <a:solidFill>
                <a:srgbClr val="002060"/>
              </a:solidFill>
              <a:latin typeface="Times New Roman" pitchFamily="18" charset="0"/>
              <a:cs typeface="Times New Roman" pitchFamily="18" charset="0"/>
            </a:endParaRPr>
          </a:p>
        </p:txBody>
      </p:sp>
    </p:spTree>
  </p:cSld>
  <p:clrMapOvr>
    <a:masterClrMapping/>
  </p:clrMapOvr>
  <p:transition spd="slow">
    <p:wipe dir="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C:\Documents and Settings\Loner-XP\Мои документы\Рауан 2019\№43\Новая папка\IMG_20191001_204406.jpg"/>
          <p:cNvPicPr>
            <a:picLocks noChangeAspect="1" noChangeArrowheads="1"/>
          </p:cNvPicPr>
          <p:nvPr/>
        </p:nvPicPr>
        <p:blipFill>
          <a:blip r:embed="rId3"/>
          <a:stretch>
            <a:fillRect/>
          </a:stretch>
        </p:blipFill>
        <p:spPr bwMode="auto">
          <a:xfrm rot="5400000">
            <a:off x="-179894" y="1251408"/>
            <a:ext cx="5531760" cy="3600400"/>
          </a:xfrm>
          <a:prstGeom prst="rect">
            <a:avLst/>
          </a:prstGeom>
          <a:ln>
            <a:noFill/>
          </a:ln>
          <a:effectLst>
            <a:softEdge rad="112500"/>
          </a:effectLst>
        </p:spPr>
      </p:pic>
      <p:pic>
        <p:nvPicPr>
          <p:cNvPr id="4" name="Picture 3" descr="C:\Documents and Settings\Loner-XP\Мои документы\Рауан 2019\№43\тауық\source.jpg"/>
          <p:cNvPicPr>
            <a:picLocks noChangeAspect="1" noChangeArrowheads="1"/>
          </p:cNvPicPr>
          <p:nvPr/>
        </p:nvPicPr>
        <p:blipFill>
          <a:blip r:embed="rId4"/>
          <a:stretch>
            <a:fillRect/>
          </a:stretch>
        </p:blipFill>
        <p:spPr bwMode="auto">
          <a:xfrm>
            <a:off x="5000628" y="357166"/>
            <a:ext cx="3456384" cy="5472608"/>
          </a:xfrm>
          <a:prstGeom prst="rect">
            <a:avLst/>
          </a:prstGeom>
          <a:ln>
            <a:noFill/>
          </a:ln>
          <a:effectLst>
            <a:softEdge rad="112500"/>
          </a:effectLst>
        </p:spPr>
      </p:pic>
      <p:sp>
        <p:nvSpPr>
          <p:cNvPr id="5" name="Прямоугольник 4"/>
          <p:cNvSpPr/>
          <p:nvPr/>
        </p:nvSpPr>
        <p:spPr>
          <a:xfrm>
            <a:off x="714348" y="5857892"/>
            <a:ext cx="7500990" cy="830997"/>
          </a:xfrm>
          <a:prstGeom prst="rect">
            <a:avLst/>
          </a:prstGeom>
        </p:spPr>
        <p:txBody>
          <a:bodyPr wrap="square">
            <a:spAutoFit/>
          </a:bodyPr>
          <a:lstStyle/>
          <a:p>
            <a:pPr algn="ctr"/>
            <a:r>
              <a:rPr lang="kk-KZ" sz="2400" b="1">
                <a:solidFill>
                  <a:srgbClr val="FF0000"/>
                </a:solidFill>
                <a:latin typeface="Times New Roman" pitchFamily="18" charset="0"/>
                <a:cs typeface="Times New Roman" pitchFamily="18" charset="0"/>
              </a:rPr>
              <a:t>Өскенде «Жұмыртқа бірінші пайда болды ма, тауық па?» соны зерттеймін. </a:t>
            </a:r>
            <a:endParaRPr lang="ru-RU" sz="2400" b="1">
              <a:solidFill>
                <a:srgbClr val="FF0000"/>
              </a:solidFill>
              <a:latin typeface="Times New Roman" pitchFamily="18" charset="0"/>
              <a:cs typeface="Times New Roman" pitchFamily="18" charset="0"/>
            </a:endParaRPr>
          </a:p>
        </p:txBody>
      </p:sp>
    </p:spTree>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C:\Documents and Settings\Loner-XP\Мои документы\Рауан 2019\№43\IMG-20190214-WA0089.jpg"/>
          <p:cNvPicPr>
            <a:picLocks noChangeAspect="1" noChangeArrowheads="1"/>
          </p:cNvPicPr>
          <p:nvPr/>
        </p:nvPicPr>
        <p:blipFill>
          <a:blip r:embed="rId3"/>
          <a:stretch>
            <a:fillRect/>
          </a:stretch>
        </p:blipFill>
        <p:spPr bwMode="auto">
          <a:xfrm>
            <a:off x="2643174" y="428604"/>
            <a:ext cx="3744416" cy="4176464"/>
          </a:xfrm>
          <a:prstGeom prst="rect">
            <a:avLst/>
          </a:prstGeom>
          <a:noFill/>
        </p:spPr>
      </p:pic>
      <p:sp>
        <p:nvSpPr>
          <p:cNvPr id="4" name="Прямоугольник 3"/>
          <p:cNvSpPr/>
          <p:nvPr/>
        </p:nvSpPr>
        <p:spPr>
          <a:xfrm>
            <a:off x="500034" y="4714884"/>
            <a:ext cx="8373191" cy="923330"/>
          </a:xfrm>
          <a:prstGeom prst="rect">
            <a:avLst/>
          </a:prstGeom>
        </p:spPr>
        <p:txBody>
          <a:bodyPr wrap="none">
            <a:spAutoFit/>
          </a:bodyPr>
          <a:lstStyle/>
          <a:p>
            <a:pPr algn="ctr"/>
            <a:r>
              <a:rPr lang="kk-KZ" sz="5400" b="1">
                <a:solidFill>
                  <a:srgbClr val="FF0000"/>
                </a:solidFill>
                <a:latin typeface="Times New Roman" pitchFamily="18" charset="0"/>
                <a:cs typeface="Times New Roman" pitchFamily="18" charset="0"/>
              </a:rPr>
              <a:t>Назарларыңызға, рахмет!</a:t>
            </a:r>
            <a:endParaRPr lang="ru-RU" sz="5400" b="1">
              <a:solidFill>
                <a:srgbClr val="FF0000"/>
              </a:solidFill>
              <a:latin typeface="Times New Roman" pitchFamily="18" charset="0"/>
              <a:cs typeface="Times New Roman" pitchFamily="18" charset="0"/>
            </a:endParaRPr>
          </a:p>
        </p:txBody>
      </p:sp>
    </p:spTree>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4" descr="https://avatars.mds.yandex.net/get-pdb/1363529/7345f10b-e249-400b-a6ee-10cab3ec2050/s1200?webp=false"/>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descr="C:\Users\admin-39\Desktop\20190308_190630.jpg"/>
          <p:cNvPicPr/>
          <p:nvPr/>
        </p:nvPicPr>
        <p:blipFill>
          <a:blip r:embed="rId3"/>
          <a:srcRect l="26" t="29" r="87" b="31"/>
          <a:stretch>
            <a:fillRect/>
          </a:stretch>
        </p:blipFill>
        <p:spPr bwMode="auto">
          <a:xfrm>
            <a:off x="1643042" y="1714488"/>
            <a:ext cx="3118485" cy="35433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Прямоугольник 4"/>
          <p:cNvSpPr/>
          <p:nvPr/>
        </p:nvSpPr>
        <p:spPr>
          <a:xfrm>
            <a:off x="4857752" y="2071678"/>
            <a:ext cx="3242170" cy="830997"/>
          </a:xfrm>
          <a:prstGeom prst="rect">
            <a:avLst/>
          </a:prstGeom>
        </p:spPr>
        <p:txBody>
          <a:bodyPr wrap="none">
            <a:spAutoFit/>
          </a:bodyPr>
          <a:lstStyle/>
          <a:p>
            <a:pPr algn="ctr"/>
            <a:r>
              <a:rPr lang="kk-KZ" sz="2400" b="1" spc="50">
                <a:ln w="11430">
                  <a:solidFill>
                    <a:schemeClr val="tx1"/>
                  </a:solidFill>
                </a:ln>
                <a:solidFill>
                  <a:srgbClr val="FF0000"/>
                </a:solidFill>
                <a:latin typeface="Times New Roman" pitchFamily="18" charset="0"/>
                <a:ea typeface="Tahoma" panose="020b0604030504040204" pitchFamily="34" charset="0"/>
                <a:cs typeface="Times New Roman" pitchFamily="18" charset="0"/>
              </a:rPr>
              <a:t>“ЖҰМЫРТҚАНЫҢ </a:t>
            </a:r>
          </a:p>
          <a:p>
            <a:pPr algn="ctr"/>
            <a:r>
              <a:rPr lang="kk-KZ" sz="2400" b="1" spc="50">
                <a:ln w="11430">
                  <a:solidFill>
                    <a:schemeClr val="tx1"/>
                  </a:solidFill>
                </a:ln>
                <a:solidFill>
                  <a:srgbClr val="FF0000"/>
                </a:solidFill>
                <a:latin typeface="Times New Roman" pitchFamily="18" charset="0"/>
                <a:ea typeface="Tahoma" panose="020b0604030504040204" pitchFamily="34" charset="0"/>
                <a:cs typeface="Times New Roman" pitchFamily="18" charset="0"/>
              </a:rPr>
              <a:t>ПАЙДАСЫ”</a:t>
            </a:r>
            <a:endParaRPr lang="ru-RU" sz="2400" b="1" spc="50">
              <a:ln w="11430">
                <a:solidFill>
                  <a:schemeClr val="tx1"/>
                </a:solidFill>
              </a:ln>
              <a:solidFill>
                <a:srgbClr val="FF0000"/>
              </a:solidFill>
              <a:latin typeface="Times New Roman" pitchFamily="18" charset="0"/>
              <a:ea typeface="Tahoma" panose="020b0604030504040204" pitchFamily="34" charset="0"/>
              <a:cs typeface="Times New Roman" pitchFamily="18" charset="0"/>
            </a:endParaRPr>
          </a:p>
        </p:txBody>
      </p:sp>
      <p:pic>
        <p:nvPicPr>
          <p:cNvPr id="6" name="Рисунок 5" descr="C:\Users\admin-39\Desktop\images.jpg"/>
          <p:cNvPicPr/>
          <p:nvPr/>
        </p:nvPicPr>
        <p:blipFill>
          <a:blip r:embed="rId4"/>
          <a:srcRect t="301" r="212" b="472"/>
          <a:stretch>
            <a:fillRect/>
          </a:stretch>
        </p:blipFill>
        <p:spPr bwMode="auto">
          <a:xfrm>
            <a:off x="5214942" y="3071810"/>
            <a:ext cx="2430914" cy="1446439"/>
          </a:xfrm>
          <a:prstGeom prst="rect">
            <a:avLst/>
          </a:prstGeom>
          <a:noFill/>
          <a:ln w="9525">
            <a:noFill/>
            <a:miter lim="800000"/>
          </a:ln>
        </p:spPr>
      </p:pic>
      <p:sp>
        <p:nvSpPr>
          <p:cNvPr id="8" name="Прямоугольник 7"/>
          <p:cNvSpPr/>
          <p:nvPr/>
        </p:nvSpPr>
        <p:spPr>
          <a:xfrm>
            <a:off x="1928794" y="5429264"/>
            <a:ext cx="5057923" cy="461665"/>
          </a:xfrm>
          <a:prstGeom prst="rect">
            <a:avLst/>
          </a:prstGeom>
        </p:spPr>
        <p:txBody>
          <a:bodyPr wrap="none">
            <a:spAutoFit/>
          </a:bodyPr>
          <a:lstStyle/>
          <a:p>
            <a:pPr algn="r"/>
            <a:r>
              <a:rPr lang="ru-RU" sz="2400" b="1" i="1">
                <a:latin typeface="Times New Roman" pitchFamily="18" charset="0"/>
                <a:ea typeface="Tahoma" panose="020b0604030504040204" pitchFamily="34" charset="0"/>
                <a:cs typeface="Times New Roman" pitchFamily="18" charset="0"/>
              </a:rPr>
              <a:t>Автор: </a:t>
            </a:r>
            <a:r>
              <a:rPr lang="ru-RU" sz="2400" b="1" i="1">
                <a:ln w="1905">
                  <a:solidFill>
                    <a:schemeClr val="tx1"/>
                  </a:solidFill>
                </a:ln>
                <a:solidFill>
                  <a:srgbClr val="FF0000"/>
                </a:solidFill>
                <a:effectLst>
                  <a:innerShdw blurRad="69850" dist="43180" dir="5400000">
                    <a:srgbClr val="000000">
                      <a:alpha val="65000"/>
                    </a:srgbClr>
                  </a:innerShdw>
                </a:effectLst>
                <a:latin typeface="Times New Roman" pitchFamily="18" charset="0"/>
                <a:ea typeface="Tahoma" panose="020b0604030504040204" pitchFamily="34" charset="0"/>
                <a:cs typeface="Times New Roman" pitchFamily="18" charset="0"/>
              </a:rPr>
              <a:t>Исина Асылай Қайратқызы</a:t>
            </a:r>
            <a:endParaRPr lang="ru-RU" sz="2400" b="1" i="1">
              <a:ln w="1905">
                <a:solidFill>
                  <a:schemeClr val="tx1"/>
                </a:solidFill>
              </a:ln>
              <a:solidFill>
                <a:srgbClr val="FF0000"/>
              </a:solidFill>
              <a:latin typeface="Times New Roman" pitchFamily="18" charset="0"/>
              <a:ea typeface="Tahoma" panose="020b0604030504040204" pitchFamily="34" charset="0"/>
              <a:cs typeface="Times New Roman" pitchFamily="18" charset="0"/>
            </a:endParaRPr>
          </a:p>
        </p:txBody>
      </p:sp>
    </p:spTree>
  </p:cSld>
  <p:clrMapOvr>
    <a:masterClrMapping/>
  </p:clrMapOvr>
  <p:transition spd="slow">
    <p:wedge/>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3314" name="Picture 2" descr="https://im0-tub-ru.yandex.net/i?id=03d267e7eea7c7a288d315cc52e04f6b&amp;n=33&amp;w=200&amp;h=150"/>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313" name="Rectangle 1"/>
          <p:cNvSpPr>
            <a:spLocks noChangeArrowheads="1"/>
          </p:cNvSpPr>
          <p:nvPr/>
        </p:nvSpPr>
        <p:spPr bwMode="auto">
          <a:xfrm>
            <a:off x="642910" y="571480"/>
            <a:ext cx="7858180" cy="5632311"/>
          </a:xfrm>
          <a:prstGeom prst="rect">
            <a:avLst/>
          </a:prstGeom>
          <a:solidFill>
            <a:srgbClr val="FFFFFF"/>
          </a:solidFill>
          <a:ln w="9525">
            <a:solidFill>
              <a:srgbClr val="92D050"/>
            </a:solidFill>
            <a:miter lim="800000"/>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kk-KZ" sz="2400" b="1" i="1"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Тақырып өзектілігі</a:t>
            </a:r>
            <a:r>
              <a:rPr kumimoji="0" lang="kk-KZ" sz="24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a:t>
            </a:r>
            <a:r>
              <a:rPr kumimoji="0" lang="kk-KZ" sz="2400" b="0"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 </a:t>
            </a: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балалар айналада болып жатқан барлық нәрселерге қызығушылық танытады. Күн сайын балалар барлық жаңа заттарды танып, олардың атауларын ғана емес, сонымен қатар ұқсастық белгілерін білуге ұмтылады. Балалардың қызығушылығын қолдай отырып, олардың табиғатпен танысуы мен түсінуіне көмек беру керек. Осы жобада, ең алдымен ауласындағы кездесетін үй құстары туралы балалардың түсініктерін кеңейтуге мүмкіндік береді. Ол: қайда тұрады, қандай дыбыстар шығарады, не және қалай жейді, қалай қозғалады.Балалардың "үй құсы - тауық" жобасына қатысуы, балалардың үй құстары туралы білімдерін және түсініктерін барынша байытуға, балалардың сөздік қорын және шығармашылық қабілеттерін дамытуға мүмкіндік береді.</a:t>
            </a:r>
            <a:endParaRPr kumimoji="0" lang="kk-KZ" sz="2400" b="0" i="0" u="none" strike="noStrike" cap="none" normalizeH="0" baseline="0">
              <a:ln>
                <a:noFill/>
              </a:ln>
              <a:solidFill>
                <a:srgbClr val="002060"/>
              </a:solidFill>
              <a:effectLst/>
              <a:latin typeface="Times New Roman" pitchFamily="18" charset="0"/>
              <a:cs typeface="Times New Roman" pitchFamily="18" charset="0"/>
            </a:endParaRPr>
          </a:p>
        </p:txBody>
      </p:sp>
    </p:spTree>
  </p:cSld>
  <p:clrMapOvr>
    <a:masterClrMapping/>
  </p:clrMapOvr>
  <p:transition spd="slow">
    <p:dissolve/>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500034" y="714356"/>
            <a:ext cx="8072494" cy="2677656"/>
          </a:xfrm>
          <a:prstGeom prst="rect">
            <a:avLst/>
          </a:prstGeom>
        </p:spPr>
        <p:txBody>
          <a:bodyPr wrap="square">
            <a:spAutoFit/>
          </a:bodyPr>
          <a:lstStyle/>
          <a:p>
            <a:pPr lvl="0" algn="ctr"/>
            <a:r>
              <a:rPr lang="kk-KZ" sz="2800" b="1">
                <a:ln w="9525">
                  <a:noFill/>
                </a:ln>
                <a:solidFill>
                  <a:srgbClr val="FF0000"/>
                </a:solidFill>
                <a:latin typeface="Times New Roman" pitchFamily="18" charset="0"/>
                <a:ea typeface="Tahoma" panose="020b0604030504040204" pitchFamily="34" charset="0"/>
                <a:cs typeface="Times New Roman" pitchFamily="18" charset="0"/>
              </a:rPr>
              <a:t>Мақсатым:</a:t>
            </a:r>
            <a:r>
              <a:rPr lang="kk-KZ" sz="2800" b="1">
                <a:ln w="9525">
                  <a:noFill/>
                </a:ln>
                <a:solidFill>
                  <a:srgbClr val="002060"/>
                </a:solidFill>
                <a:latin typeface="Times New Roman" pitchFamily="18" charset="0"/>
                <a:ea typeface="Tahoma" panose="020b0604030504040204" pitchFamily="34" charset="0"/>
                <a:cs typeface="Times New Roman" pitchFamily="18" charset="0"/>
              </a:rPr>
              <a:t> Тауық жұмыртқасының адам ағзасына  пайдасын зерттеу.</a:t>
            </a:r>
          </a:p>
          <a:p>
            <a:pPr lvl="0" algn="ctr"/>
            <a:r>
              <a:rPr lang="kk-KZ" sz="2800" b="1">
                <a:ln w="9525">
                  <a:noFill/>
                </a:ln>
                <a:solidFill>
                  <a:srgbClr val="002060"/>
                </a:solidFill>
                <a:latin typeface="Times New Roman" pitchFamily="18" charset="0"/>
                <a:ea typeface="Tahoma" panose="020b0604030504040204" pitchFamily="34" charset="0"/>
                <a:cs typeface="Times New Roman" pitchFamily="18" charset="0"/>
              </a:rPr>
              <a:t>Жоспар:</a:t>
            </a:r>
          </a:p>
          <a:p>
            <a:pPr marL="514350" lvl="0" indent="-514350">
              <a:buAutoNum type="arabicPeriod"/>
            </a:pPr>
            <a:r>
              <a:rPr lang="kk-KZ" sz="2800" b="1">
                <a:ln w="9525">
                  <a:noFill/>
                </a:ln>
                <a:solidFill>
                  <a:srgbClr val="002060"/>
                </a:solidFill>
                <a:latin typeface="Times New Roman" pitchFamily="18" charset="0"/>
                <a:ea typeface="Tahoma" panose="020b0604030504040204" pitchFamily="34" charset="0"/>
                <a:cs typeface="Times New Roman" pitchFamily="18" charset="0"/>
              </a:rPr>
              <a:t>Жұмыртқа қайдан пайда болады?</a:t>
            </a:r>
          </a:p>
          <a:p>
            <a:pPr marL="514350" lvl="0" indent="-514350">
              <a:buAutoNum type="arabicPeriod"/>
            </a:pPr>
            <a:r>
              <a:rPr lang="kk-KZ" sz="2800" b="1">
                <a:ln w="9525">
                  <a:noFill/>
                </a:ln>
                <a:solidFill>
                  <a:srgbClr val="002060"/>
                </a:solidFill>
                <a:latin typeface="Times New Roman" pitchFamily="18" charset="0"/>
                <a:ea typeface="Tahoma" panose="020b0604030504040204" pitchFamily="34" charset="0"/>
                <a:cs typeface="Times New Roman" pitchFamily="18" charset="0"/>
              </a:rPr>
              <a:t>Жұмыртқаның құрамы</a:t>
            </a:r>
          </a:p>
          <a:p>
            <a:pPr marL="514350" lvl="0" indent="-514350">
              <a:buAutoNum type="arabicPeriod"/>
            </a:pPr>
            <a:r>
              <a:rPr lang="kk-KZ" sz="2800" b="1">
                <a:ln w="9525">
                  <a:noFill/>
                </a:ln>
                <a:solidFill>
                  <a:srgbClr val="002060"/>
                </a:solidFill>
                <a:latin typeface="Times New Roman" pitchFamily="18" charset="0"/>
                <a:ea typeface="Tahoma" panose="020b0604030504040204" pitchFamily="34" charset="0"/>
                <a:cs typeface="Times New Roman" pitchFamily="18" charset="0"/>
              </a:rPr>
              <a:t>Ас үйде жұмыртқасыз жұмыс бітпейді.</a:t>
            </a:r>
          </a:p>
        </p:txBody>
      </p:sp>
      <p:pic>
        <p:nvPicPr>
          <p:cNvPr id="4" name="Picture 1" descr="C:\Users\admin-39\Desktop\8c1cc70969f71d90cbab144d133b5815_i-2813.jpg"/>
          <p:cNvPicPr>
            <a:picLocks noChangeAspect="1" noChangeArrowheads="1"/>
          </p:cNvPicPr>
          <p:nvPr/>
        </p:nvPicPr>
        <p:blipFill>
          <a:blip r:embed="rId3"/>
          <a:stretch>
            <a:fillRect/>
          </a:stretch>
        </p:blipFill>
        <p:spPr bwMode="auto">
          <a:xfrm>
            <a:off x="3286116" y="3714752"/>
            <a:ext cx="2536371" cy="2536371"/>
          </a:xfrm>
          <a:prstGeom prst="rect">
            <a:avLst/>
          </a:prstGeom>
          <a:ln>
            <a:noFill/>
          </a:ln>
          <a:effectLst>
            <a:softEdge rad="112500"/>
          </a:effectLst>
        </p:spPr>
      </p:pic>
    </p:spTree>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C:\Users\admin-39\Desktop\АСЫЛАЙ\IMG-20191027-WA0008.jpg"/>
          <p:cNvPicPr>
            <a:picLocks noChangeAspect="1" noChangeArrowheads="1"/>
          </p:cNvPicPr>
          <p:nvPr/>
        </p:nvPicPr>
        <p:blipFill>
          <a:blip r:embed="rId3"/>
          <a:stretch>
            <a:fillRect/>
          </a:stretch>
        </p:blipFill>
        <p:spPr bwMode="auto">
          <a:xfrm>
            <a:off x="254454" y="468086"/>
            <a:ext cx="4143375" cy="5524500"/>
          </a:xfrm>
          <a:prstGeom prst="rect">
            <a:avLst/>
          </a:prstGeom>
          <a:ln>
            <a:noFill/>
          </a:ln>
          <a:effectLst>
            <a:softEdge rad="112500"/>
          </a:effectLst>
        </p:spPr>
      </p:pic>
      <p:sp>
        <p:nvSpPr>
          <p:cNvPr id="4" name="Прямоугольник 3"/>
          <p:cNvSpPr/>
          <p:nvPr/>
        </p:nvSpPr>
        <p:spPr>
          <a:xfrm>
            <a:off x="4357686" y="285728"/>
            <a:ext cx="4572000" cy="1687963"/>
          </a:xfrm>
          <a:prstGeom prst="rect">
            <a:avLst/>
          </a:prstGeom>
        </p:spPr>
        <p:txBody>
          <a:bodyPr>
            <a:spAutoFit/>
          </a:bodyPr>
          <a:lstStyle/>
          <a:p>
            <a:pPr marL="514350" indent="-514350" algn="ctr">
              <a:lnSpc>
                <a:spcPct val="150000"/>
              </a:lnSpc>
            </a:pPr>
            <a:r>
              <a:rPr lang="kk-KZ" sz="2400" i="1">
                <a:solidFill>
                  <a:srgbClr val="FF0000"/>
                </a:solidFill>
                <a:latin typeface="Times New Roman" pitchFamily="18" charset="0"/>
                <a:ea typeface="Tahoma" panose="020b0604030504040204" pitchFamily="34" charset="0"/>
                <a:cs typeface="Times New Roman" pitchFamily="18" charset="0"/>
              </a:rPr>
              <a:t>1. Ең бірінші  жұмыртқаны адамдар қайдан алады деген сұрақ туындады!</a:t>
            </a:r>
            <a:endParaRPr lang="ru-RU" sz="2400" i="1">
              <a:solidFill>
                <a:srgbClr val="FF0000"/>
              </a:solidFill>
              <a:latin typeface="Times New Roman" pitchFamily="18" charset="0"/>
              <a:ea typeface="Tahoma" panose="020b0604030504040204" pitchFamily="34" charset="0"/>
              <a:cs typeface="Times New Roman" pitchFamily="18" charset="0"/>
            </a:endParaRPr>
          </a:p>
        </p:txBody>
      </p:sp>
      <p:sp>
        <p:nvSpPr>
          <p:cNvPr id="7" name="Прямоугольник 6"/>
          <p:cNvSpPr/>
          <p:nvPr/>
        </p:nvSpPr>
        <p:spPr>
          <a:xfrm>
            <a:off x="4357686" y="2285992"/>
            <a:ext cx="4572000" cy="1200329"/>
          </a:xfrm>
          <a:prstGeom prst="rect">
            <a:avLst/>
          </a:prstGeom>
        </p:spPr>
        <p:txBody>
          <a:bodyPr>
            <a:spAutoFit/>
          </a:bodyPr>
          <a:lstStyle/>
          <a:p>
            <a:pPr algn="ctr"/>
            <a:r>
              <a:rPr lang="kk-KZ" sz="2400" i="1">
                <a:solidFill>
                  <a:srgbClr val="002060"/>
                </a:solidFill>
                <a:latin typeface="Times New Roman" pitchFamily="18" charset="0"/>
                <a:cs typeface="Times New Roman" pitchFamily="18" charset="0"/>
              </a:rPr>
              <a:t>2. Анамнан сұрадым. </a:t>
            </a:r>
          </a:p>
          <a:p>
            <a:pPr algn="ctr"/>
            <a:r>
              <a:rPr lang="kk-KZ" sz="2400" i="1">
                <a:solidFill>
                  <a:srgbClr val="002060"/>
                </a:solidFill>
                <a:latin typeface="Times New Roman" pitchFamily="18" charset="0"/>
                <a:cs typeface="Times New Roman" pitchFamily="18" charset="0"/>
              </a:rPr>
              <a:t>Анам маған: Әуелі тауықтарға жем шашып, су бер деді!</a:t>
            </a:r>
            <a:endParaRPr lang="ru-RU" sz="2400" i="1">
              <a:solidFill>
                <a:srgbClr val="002060"/>
              </a:solidFill>
              <a:latin typeface="Times New Roman" pitchFamily="18" charset="0"/>
              <a:cs typeface="Times New Roman" pitchFamily="18" charset="0"/>
            </a:endParaRPr>
          </a:p>
        </p:txBody>
      </p:sp>
      <p:sp>
        <p:nvSpPr>
          <p:cNvPr id="8" name="Прямоугольник 7"/>
          <p:cNvSpPr/>
          <p:nvPr/>
        </p:nvSpPr>
        <p:spPr>
          <a:xfrm>
            <a:off x="4357686" y="4143380"/>
            <a:ext cx="4572000" cy="1200329"/>
          </a:xfrm>
          <a:prstGeom prst="rect">
            <a:avLst/>
          </a:prstGeom>
        </p:spPr>
        <p:txBody>
          <a:bodyPr>
            <a:spAutoFit/>
          </a:bodyPr>
          <a:lstStyle/>
          <a:p>
            <a:pPr algn="ctr"/>
            <a:r>
              <a:rPr lang="kk-KZ" sz="2400" i="1">
                <a:solidFill>
                  <a:srgbClr val="FF0000"/>
                </a:solidFill>
                <a:latin typeface="Times New Roman" pitchFamily="18" charset="0"/>
                <a:cs typeface="Times New Roman" pitchFamily="18" charset="0"/>
              </a:rPr>
              <a:t>3. Әтеш пен тауықтар  еңбегімді жақсы бағалап 5 жұмыртқа берді</a:t>
            </a:r>
            <a:r>
              <a:rPr lang="kk-KZ" i="1">
                <a:latin typeface="Times New Roman" pitchFamily="18" charset="0"/>
                <a:cs typeface="Times New Roman" pitchFamily="18" charset="0"/>
              </a:rPr>
              <a:t>.</a:t>
            </a:r>
            <a:endParaRPr lang="ru-RU" i="1">
              <a:latin typeface="Times New Roman" pitchFamily="18" charset="0"/>
              <a:cs typeface="Times New Roman" pitchFamily="18" charset="0"/>
            </a:endParaRPr>
          </a:p>
        </p:txBody>
      </p:sp>
    </p:spTree>
  </p:cSld>
  <p:clrMapOvr>
    <a:masterClrMapping/>
  </p:clrMapOvr>
  <p:transition spd="slow">
    <p:wedge/>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Рисунок 2" descr="C:\Users\admin-39\Desktop\12.jpeg"/>
          <p:cNvPicPr/>
          <p:nvPr/>
        </p:nvPicPr>
        <p:blipFill>
          <a:blip r:embed="rId3"/>
          <a:stretch>
            <a:fillRect/>
          </a:stretch>
        </p:blipFill>
        <p:spPr bwMode="auto">
          <a:xfrm>
            <a:off x="500034" y="285728"/>
            <a:ext cx="2843415" cy="2497589"/>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1428728" y="2714620"/>
            <a:ext cx="6000792" cy="1815882"/>
          </a:xfrm>
          <a:prstGeom prst="rect">
            <a:avLst/>
          </a:prstGeom>
        </p:spPr>
        <p:txBody>
          <a:bodyPr wrap="square">
            <a:spAutoFit/>
          </a:bodyPr>
          <a:lstStyle/>
          <a:p>
            <a:pPr lvl="0" algn="ctr" fontAlgn="base">
              <a:spcBef>
                <a:spcPct val="0"/>
              </a:spcBef>
              <a:spcAft>
                <a:spcPct val="0"/>
              </a:spcAft>
            </a:pPr>
            <a:r>
              <a:rPr lang="ru-RU" sz="2800" b="1" i="1">
                <a:solidFill>
                  <a:srgbClr val="FF0000"/>
                </a:solidFill>
                <a:latin typeface="Times New Roman" pitchFamily="18" charset="0"/>
                <a:ea typeface="Times New Roman" pitchFamily="18" charset="0"/>
                <a:cs typeface="Times New Roman" pitchFamily="18" charset="0"/>
              </a:rPr>
              <a:t>Ақ тауық-ау, ақ тауық,</a:t>
            </a:r>
          </a:p>
          <a:p>
            <a:pPr lvl="0" algn="ctr" eaLnBrk="0" fontAlgn="base" hangingPunct="0">
              <a:spcBef>
                <a:spcPct val="0"/>
              </a:spcBef>
              <a:spcAft>
                <a:spcPct val="0"/>
              </a:spcAft>
            </a:pPr>
            <a:r>
              <a:rPr lang="ru-RU" sz="2800" b="1" i="1">
                <a:solidFill>
                  <a:srgbClr val="FF0000"/>
                </a:solidFill>
                <a:latin typeface="Times New Roman" pitchFamily="18" charset="0"/>
                <a:ea typeface="Times New Roman" pitchFamily="18" charset="0"/>
                <a:cs typeface="Times New Roman" pitchFamily="18" charset="0"/>
              </a:rPr>
              <a:t>Ақ тауық неткен қақсауық,</a:t>
            </a:r>
          </a:p>
          <a:p>
            <a:pPr lvl="0" algn="ctr" eaLnBrk="0" fontAlgn="base" hangingPunct="0">
              <a:spcBef>
                <a:spcPct val="0"/>
              </a:spcBef>
              <a:spcAft>
                <a:spcPct val="0"/>
              </a:spcAft>
            </a:pPr>
            <a:r>
              <a:rPr lang="ru-RU" sz="2800" b="1" i="1">
                <a:solidFill>
                  <a:srgbClr val="FF0000"/>
                </a:solidFill>
                <a:latin typeface="Times New Roman" pitchFamily="18" charset="0"/>
                <a:ea typeface="Times New Roman" pitchFamily="18" charset="0"/>
                <a:cs typeface="Times New Roman" pitchFamily="18" charset="0"/>
              </a:rPr>
              <a:t>Қуып  жүрсем тауықты!</a:t>
            </a:r>
          </a:p>
          <a:p>
            <a:pPr lvl="0" algn="ctr" eaLnBrk="0" fontAlgn="base" hangingPunct="0">
              <a:spcBef>
                <a:spcPct val="0"/>
              </a:spcBef>
              <a:spcAft>
                <a:spcPct val="0"/>
              </a:spcAft>
            </a:pPr>
            <a:r>
              <a:rPr lang="ru-RU" sz="2800" b="1" i="1">
                <a:solidFill>
                  <a:srgbClr val="FF0000"/>
                </a:solidFill>
                <a:latin typeface="Times New Roman" pitchFamily="18" charset="0"/>
                <a:ea typeface="Times New Roman" pitchFamily="18" charset="0"/>
                <a:cs typeface="Times New Roman" pitchFamily="18" charset="0"/>
              </a:rPr>
              <a:t>Бес жұмыртқа тауыпты!</a:t>
            </a:r>
            <a:endParaRPr lang="ru-RU" sz="2800" b="1" i="1">
              <a:solidFill>
                <a:srgbClr val="FF0000"/>
              </a:solidFill>
              <a:latin typeface="Times New Roman" pitchFamily="18" charset="0"/>
              <a:cs typeface="Times New Roman" pitchFamily="18" charset="0"/>
            </a:endParaRPr>
          </a:p>
        </p:txBody>
      </p:sp>
      <p:pic>
        <p:nvPicPr>
          <p:cNvPr id="5" name="Picture 1" descr="C:\Users\admin-39\Desktop\images (2).jpg"/>
          <p:cNvPicPr>
            <a:picLocks noChangeAspect="1" noChangeArrowheads="1"/>
          </p:cNvPicPr>
          <p:nvPr/>
        </p:nvPicPr>
        <p:blipFill>
          <a:blip r:embed="rId4"/>
          <a:stretch>
            <a:fillRect/>
          </a:stretch>
        </p:blipFill>
        <p:spPr bwMode="auto">
          <a:xfrm>
            <a:off x="4857752" y="4714884"/>
            <a:ext cx="3054803" cy="196177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u"/>
  </p:transition>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3071802" y="357166"/>
            <a:ext cx="4766113" cy="523220"/>
          </a:xfrm>
          <a:prstGeom prst="rect">
            <a:avLst/>
          </a:prstGeom>
        </p:spPr>
        <p:txBody>
          <a:bodyPr wrap="none">
            <a:spAutoFit/>
          </a:bodyPr>
          <a:lstStyle/>
          <a:p>
            <a:pPr algn="ctr"/>
            <a:r>
              <a:rPr lang="kk-KZ" sz="2800" b="1">
                <a:solidFill>
                  <a:srgbClr val="FF0000"/>
                </a:solidFill>
                <a:latin typeface="Times New Roman" pitchFamily="18" charset="0"/>
                <a:cs typeface="Times New Roman" pitchFamily="18" charset="0"/>
              </a:rPr>
              <a:t>Жұмыртқаның құрамында:</a:t>
            </a:r>
            <a:endParaRPr lang="ru-RU" sz="2800" b="1">
              <a:solidFill>
                <a:srgbClr val="FF0000"/>
              </a:solidFill>
              <a:latin typeface="Times New Roman" pitchFamily="18" charset="0"/>
              <a:cs typeface="Times New Roman" pitchFamily="18" charset="0"/>
            </a:endParaRPr>
          </a:p>
        </p:txBody>
      </p:sp>
      <p:graphicFrame>
        <p:nvGraphicFramePr>
          <p:cNvPr id="4" name="Схема 3"/>
          <p:cNvGraphicFramePr/>
          <p:nvPr/>
        </p:nvGraphicFramePr>
        <p:xfrm>
          <a:off x="4286248" y="1357298"/>
          <a:ext cx="4000528" cy="3143272"/>
        </p:xfrm>
        <a:graphic>
          <a:graphicData uri="http://schemas.openxmlformats.org/drawingml/2006/diagram">
            <dgm:relIds xmlns:dgm="http://schemas.openxmlformats.org/drawingml/2006/diagram" r:dm="rId4" r:lo="rId5" r:qs="rId6" r:cs="rId7"/>
          </a:graphicData>
        </a:graphic>
      </p:graphicFrame>
      <p:pic>
        <p:nvPicPr>
          <p:cNvPr id="5" name="Picture 2" descr="C:\Users\admin-39\Desktop\99890081_f.jpg"/>
          <p:cNvPicPr>
            <a:picLocks noChangeAspect="1" noChangeArrowheads="1"/>
          </p:cNvPicPr>
          <p:nvPr/>
        </p:nvPicPr>
        <p:blipFill>
          <a:blip r:embed="rId8"/>
          <a:stretch>
            <a:fillRect/>
          </a:stretch>
        </p:blipFill>
        <p:spPr bwMode="auto">
          <a:xfrm>
            <a:off x="1142976" y="1571612"/>
            <a:ext cx="3288772" cy="2194151"/>
          </a:xfrm>
          <a:prstGeom prst="rect">
            <a:avLst/>
          </a:prstGeom>
          <a:noFill/>
        </p:spPr>
      </p:pic>
      <p:sp>
        <p:nvSpPr>
          <p:cNvPr id="6" name="Прямоугольник 5"/>
          <p:cNvSpPr/>
          <p:nvPr/>
        </p:nvSpPr>
        <p:spPr>
          <a:xfrm>
            <a:off x="857224" y="4857760"/>
            <a:ext cx="7500990" cy="954107"/>
          </a:xfrm>
          <a:prstGeom prst="rect">
            <a:avLst/>
          </a:prstGeom>
        </p:spPr>
        <p:txBody>
          <a:bodyPr wrap="square">
            <a:spAutoFit/>
          </a:bodyPr>
          <a:lstStyle/>
          <a:p>
            <a:pPr algn="ctr"/>
            <a:r>
              <a:rPr lang="ru-RU" sz="2800" b="1">
                <a:solidFill>
                  <a:srgbClr val="002060"/>
                </a:solidFill>
                <a:latin typeface="Times New Roman" pitchFamily="18" charset="0"/>
                <a:cs typeface="Times New Roman" pitchFamily="18" charset="0"/>
              </a:rPr>
              <a:t>Пісірілген жұмыртқа — құнды тағамдық өнім. Таңғы асқа ұсынған жөн.</a:t>
            </a:r>
            <a:endParaRPr lang="ru-RU" sz="2800">
              <a:solidFill>
                <a:srgbClr val="002060"/>
              </a:solidFill>
              <a:latin typeface="Times New Roman" pitchFamily="18" charset="0"/>
              <a:cs typeface="Times New Roman" pitchFamily="18" charset="0"/>
            </a:endParaRPr>
          </a:p>
        </p:txBody>
      </p:sp>
    </p:spTree>
  </p:cSld>
  <p:clrMapOvr>
    <a:masterClrMapping/>
  </p:clrMapOvr>
  <p:transition spd="slow">
    <p:wipe dir="d"/>
  </p:transition>
  <p:timing/>
</p:sld>
</file>

<file path=ppt/slides/slide3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7410" name="Picture 2" descr="https://im0-tub-kz.yandex.net/i?id=0e145ddac52329fa61f44ca4f0673e7b&amp;n=13"/>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2" descr="C:\Users\admin-39\Desktop\АСЫЛАЙ\IMG-20191027-WA0002.jpg"/>
          <p:cNvPicPr>
            <a:picLocks noChangeAspect="1" noChangeArrowheads="1"/>
          </p:cNvPicPr>
          <p:nvPr/>
        </p:nvPicPr>
        <p:blipFill>
          <a:blip r:embed="rId3"/>
          <a:srcRect l="124" t="10" r="158" b="94"/>
          <a:stretch>
            <a:fillRect/>
          </a:stretch>
        </p:blipFill>
        <p:spPr bwMode="auto">
          <a:xfrm>
            <a:off x="1142976" y="642918"/>
            <a:ext cx="3068113" cy="3808428"/>
          </a:xfrm>
          <a:prstGeom prst="rect">
            <a:avLst/>
          </a:prstGeom>
          <a:ln>
            <a:noFill/>
          </a:ln>
          <a:effectLst>
            <a:softEdge rad="112500"/>
          </a:effectLst>
        </p:spPr>
      </p:pic>
      <p:sp>
        <p:nvSpPr>
          <p:cNvPr id="5" name="Прямоугольник 4"/>
          <p:cNvSpPr/>
          <p:nvPr/>
        </p:nvSpPr>
        <p:spPr>
          <a:xfrm>
            <a:off x="4286248" y="785794"/>
            <a:ext cx="4572000" cy="2308324"/>
          </a:xfrm>
          <a:prstGeom prst="rect">
            <a:avLst/>
          </a:prstGeom>
        </p:spPr>
        <p:txBody>
          <a:bodyPr>
            <a:spAutoFit/>
          </a:bodyPr>
          <a:lstStyle/>
          <a:p>
            <a:pPr>
              <a:buFont typeface="Arial" pitchFamily="34" charset="0"/>
              <a:buChar char="•"/>
            </a:pPr>
            <a:r>
              <a:rPr lang="kk-KZ" sz="2400" b="1" i="1">
                <a:solidFill>
                  <a:srgbClr val="00B050"/>
                </a:solidFill>
                <a:latin typeface="Times New Roman" pitchFamily="18" charset="0"/>
                <a:cs typeface="Times New Roman" pitchFamily="18" charset="0"/>
              </a:rPr>
              <a:t>Жұмыртқа мен сәбізді суға салып пісіріп алдым;</a:t>
            </a:r>
          </a:p>
          <a:p>
            <a:pPr>
              <a:buFont typeface="Arial" pitchFamily="34" charset="0"/>
              <a:buChar char="•"/>
            </a:pPr>
            <a:r>
              <a:rPr lang="kk-KZ" sz="2400" b="1" i="1">
                <a:solidFill>
                  <a:srgbClr val="00B050"/>
                </a:solidFill>
                <a:latin typeface="Times New Roman" pitchFamily="18" charset="0"/>
                <a:cs typeface="Times New Roman" pitchFamily="18" charset="0"/>
              </a:rPr>
              <a:t>Қабығын аршыдым</a:t>
            </a:r>
          </a:p>
          <a:p>
            <a:pPr>
              <a:buFont typeface="Arial" pitchFamily="34" charset="0"/>
              <a:buChar char="•"/>
            </a:pPr>
            <a:r>
              <a:rPr lang="kk-KZ" sz="2400" b="1" i="1">
                <a:solidFill>
                  <a:srgbClr val="00B050"/>
                </a:solidFill>
                <a:latin typeface="Times New Roman" pitchFamily="18" charset="0"/>
                <a:cs typeface="Times New Roman" pitchFamily="18" charset="0"/>
              </a:rPr>
              <a:t>Әдемілеп турадым,</a:t>
            </a:r>
          </a:p>
          <a:p>
            <a:pPr>
              <a:buFont typeface="Arial" pitchFamily="34" charset="0"/>
              <a:buChar char="•"/>
            </a:pPr>
            <a:r>
              <a:rPr lang="kk-KZ" sz="2400" b="1" i="1">
                <a:solidFill>
                  <a:srgbClr val="00B050"/>
                </a:solidFill>
                <a:latin typeface="Times New Roman" pitchFamily="18" charset="0"/>
                <a:cs typeface="Times New Roman" pitchFamily="18" charset="0"/>
              </a:rPr>
              <a:t>Қоянның кейпіне салдым.</a:t>
            </a:r>
          </a:p>
          <a:p>
            <a:r>
              <a:rPr lang="kk-KZ" sz="2400" b="1" i="1">
                <a:solidFill>
                  <a:srgbClr val="C00000"/>
                </a:solidFill>
                <a:latin typeface="Times New Roman" pitchFamily="18" charset="0"/>
                <a:cs typeface="Times New Roman" pitchFamily="18" charset="0"/>
              </a:rPr>
              <a:t>Тәбеттеріңіз ашылсын!!!</a:t>
            </a:r>
            <a:endParaRPr lang="ru-RU" sz="2400" b="1" i="1">
              <a:solidFill>
                <a:srgbClr val="C00000"/>
              </a:solidFill>
              <a:latin typeface="Times New Roman" pitchFamily="18" charset="0"/>
              <a:cs typeface="Times New Roman" pitchFamily="18" charset="0"/>
            </a:endParaRPr>
          </a:p>
        </p:txBody>
      </p:sp>
      <p:pic>
        <p:nvPicPr>
          <p:cNvPr id="6" name="Picture 3" descr="C:\Users\admin-39\Desktop\АСЫЛАЙ\IMG-20191027-WA0003.jpg"/>
          <p:cNvPicPr>
            <a:picLocks noChangeAspect="1" noChangeArrowheads="1"/>
          </p:cNvPicPr>
          <p:nvPr/>
        </p:nvPicPr>
        <p:blipFill>
          <a:blip r:embed="rId4"/>
          <a:srcRect l="48" t="1" r="1" b="161"/>
          <a:stretch>
            <a:fillRect/>
          </a:stretch>
        </p:blipFill>
        <p:spPr bwMode="auto">
          <a:xfrm>
            <a:off x="5572132" y="3500438"/>
            <a:ext cx="2355454" cy="2427514"/>
          </a:xfrm>
          <a:prstGeom prst="rect">
            <a:avLst/>
          </a:prstGeom>
          <a:ln>
            <a:noFill/>
          </a:ln>
          <a:effectLst>
            <a:softEdge rad="112500"/>
          </a:effectLst>
        </p:spPr>
      </p:pic>
    </p:spTree>
  </p:cSld>
  <p:clrMapOvr>
    <a:masterClrMapping/>
  </p:clrMapOvr>
  <p:transition spd="slow">
    <p:wipe dir="r"/>
  </p:transition>
  <p:timing/>
</p:sld>
</file>

<file path=ppt/slides/slide3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C:\Users\admin-39\Desktop\АСЫЛАЙ\IMG-20191027-WA0004.jpg"/>
          <p:cNvPicPr>
            <a:picLocks noChangeAspect="1" noChangeArrowheads="1"/>
          </p:cNvPicPr>
          <p:nvPr/>
        </p:nvPicPr>
        <p:blipFill>
          <a:blip r:embed="rId3"/>
          <a:srcRect l="96" t="78" r="107" b="62"/>
          <a:stretch>
            <a:fillRect/>
          </a:stretch>
        </p:blipFill>
        <p:spPr bwMode="auto">
          <a:xfrm>
            <a:off x="857224" y="571480"/>
            <a:ext cx="3357586" cy="4572032"/>
          </a:xfrm>
          <a:prstGeom prst="rect">
            <a:avLst/>
          </a:prstGeom>
          <a:noFill/>
        </p:spPr>
      </p:pic>
      <p:sp>
        <p:nvSpPr>
          <p:cNvPr id="4" name="Прямоугольник 3"/>
          <p:cNvSpPr/>
          <p:nvPr/>
        </p:nvSpPr>
        <p:spPr>
          <a:xfrm>
            <a:off x="285720" y="5429264"/>
            <a:ext cx="7929618" cy="830997"/>
          </a:xfrm>
          <a:prstGeom prst="rect">
            <a:avLst/>
          </a:prstGeom>
        </p:spPr>
        <p:txBody>
          <a:bodyPr wrap="square">
            <a:spAutoFit/>
          </a:bodyPr>
          <a:lstStyle/>
          <a:p>
            <a:pPr algn="ctr"/>
            <a:r>
              <a:rPr lang="kk-KZ" sz="2400" b="1" i="1">
                <a:solidFill>
                  <a:srgbClr val="FF0000"/>
                </a:solidFill>
                <a:latin typeface="Times New Roman" pitchFamily="18" charset="0"/>
                <a:cs typeface="Times New Roman" pitchFamily="18" charset="0"/>
              </a:rPr>
              <a:t>“Оливье” </a:t>
            </a:r>
            <a:r>
              <a:rPr lang="kk-KZ" sz="2400" b="1" i="1">
                <a:solidFill>
                  <a:srgbClr val="002060"/>
                </a:solidFill>
                <a:latin typeface="Times New Roman" pitchFamily="18" charset="0"/>
                <a:cs typeface="Times New Roman" pitchFamily="18" charset="0"/>
              </a:rPr>
              <a:t>салатының құрамына жұмыртқа қажет екенін біліп жүріңіздер!</a:t>
            </a:r>
            <a:endParaRPr lang="ru-RU" sz="2400" b="1" i="1">
              <a:solidFill>
                <a:srgbClr val="002060"/>
              </a:solidFill>
              <a:latin typeface="Times New Roman" pitchFamily="18" charset="0"/>
              <a:cs typeface="Times New Roman" pitchFamily="18" charset="0"/>
            </a:endParaRPr>
          </a:p>
        </p:txBody>
      </p:sp>
      <p:pic>
        <p:nvPicPr>
          <p:cNvPr id="6" name="Picture 3" descr="C:\Users\admin-39\Pictures\images.jpg"/>
          <p:cNvPicPr>
            <a:picLocks noChangeAspect="1" noChangeArrowheads="1"/>
          </p:cNvPicPr>
          <p:nvPr/>
        </p:nvPicPr>
        <p:blipFill>
          <a:blip r:embed="rId4"/>
          <a:stretch>
            <a:fillRect/>
          </a:stretch>
        </p:blipFill>
        <p:spPr bwMode="auto">
          <a:xfrm>
            <a:off x="4357686" y="2500306"/>
            <a:ext cx="3861583" cy="2569708"/>
          </a:xfrm>
          <a:prstGeom prst="rect">
            <a:avLst/>
          </a:prstGeom>
          <a:ln>
            <a:noFill/>
          </a:ln>
          <a:effectLst>
            <a:softEdge rad="112500"/>
          </a:effectLst>
        </p:spPr>
      </p:pic>
      <p:pic>
        <p:nvPicPr>
          <p:cNvPr id="16388" name="Picture 4" descr="https://thumbs.dreamstime.com/z/happy-chef-cartoon-holding-blank-sign-illustration-39820581.jpg"/>
          <p:cNvPicPr>
            <a:picLocks noChangeAspect="1" noChangeArrowheads="1"/>
          </p:cNvPicPr>
          <p:nvPr/>
        </p:nvPicPr>
        <p:blipFill>
          <a:blip r:embed="rId5"/>
          <a:srcRect r="93" b="87"/>
          <a:stretch>
            <a:fillRect/>
          </a:stretch>
        </p:blipFill>
        <p:spPr bwMode="auto">
          <a:xfrm>
            <a:off x="6715140" y="214290"/>
            <a:ext cx="2214578" cy="2571744"/>
          </a:xfrm>
          <a:prstGeom prst="rect">
            <a:avLst/>
          </a:prstGeom>
          <a:ln>
            <a:noFill/>
          </a:ln>
          <a:effectLst>
            <a:softEdge rad="112500"/>
          </a:effectLst>
        </p:spPr>
      </p:pic>
    </p:spTree>
  </p:cSld>
  <p:clrMapOvr>
    <a:masterClrMapping/>
  </p:clrMapOvr>
  <p:transition spd="slow">
    <p:wipe/>
  </p:transition>
  <p:timing/>
</p:sld>
</file>

<file path=ppt/slides/slide3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2714612" y="357166"/>
            <a:ext cx="5035226" cy="584775"/>
          </a:xfrm>
          <a:prstGeom prst="rect">
            <a:avLst/>
          </a:prstGeom>
        </p:spPr>
        <p:txBody>
          <a:bodyPr wrap="none">
            <a:spAutoFit/>
          </a:bodyPr>
          <a:lstStyle/>
          <a:p>
            <a:pPr algn="ctr"/>
            <a:r>
              <a:rPr lang="kk-KZ" sz="3200" b="1" spc="50">
                <a:ln w="11430"/>
                <a:solidFill>
                  <a:srgbClr val="FF0000"/>
                </a:solidFill>
                <a:latin typeface="Times New Roman" pitchFamily="18" charset="0"/>
                <a:cs typeface="Times New Roman" pitchFamily="18" charset="0"/>
              </a:rPr>
              <a:t>Асылайдың асханасында</a:t>
            </a:r>
            <a:endParaRPr lang="ru-RU" sz="3200" b="1" spc="50">
              <a:ln w="11430"/>
              <a:solidFill>
                <a:srgbClr val="FF0000"/>
              </a:solidFill>
              <a:latin typeface="Times New Roman" pitchFamily="18" charset="0"/>
              <a:cs typeface="Times New Roman" pitchFamily="18" charset="0"/>
            </a:endParaRPr>
          </a:p>
        </p:txBody>
      </p:sp>
      <p:pic>
        <p:nvPicPr>
          <p:cNvPr id="6" name="Picture 2" descr="C:\Users\admin-39\Desktop\АСЫЛАЙ\IMG-20191027-WA0011.jpg"/>
          <p:cNvPicPr>
            <a:picLocks noChangeAspect="1" noChangeArrowheads="1"/>
          </p:cNvPicPr>
          <p:nvPr/>
        </p:nvPicPr>
        <p:blipFill>
          <a:blip r:embed="rId3">
            <a:lum bright="10000" contrast="17000"/>
          </a:blip>
          <a:srcRect l="26" t="84" r="63" b="-1256"/>
          <a:stretch>
            <a:fillRect/>
          </a:stretch>
        </p:blipFill>
        <p:spPr bwMode="auto">
          <a:xfrm>
            <a:off x="1285852" y="1785926"/>
            <a:ext cx="2678052" cy="3705236"/>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Прямоугольник 6"/>
          <p:cNvSpPr/>
          <p:nvPr/>
        </p:nvSpPr>
        <p:spPr>
          <a:xfrm>
            <a:off x="714348" y="928670"/>
            <a:ext cx="7786742" cy="830997"/>
          </a:xfrm>
          <a:prstGeom prst="rect">
            <a:avLst/>
          </a:prstGeom>
        </p:spPr>
        <p:txBody>
          <a:bodyPr wrap="square">
            <a:spAutoFit/>
          </a:bodyPr>
          <a:lstStyle/>
          <a:p>
            <a:pPr algn="ctr"/>
            <a:r>
              <a:rPr lang="kk-KZ" sz="2400" b="1" i="1">
                <a:solidFill>
                  <a:srgbClr val="002060"/>
                </a:solidFill>
                <a:latin typeface="Times New Roman" pitchFamily="18" charset="0"/>
                <a:cs typeface="Times New Roman" pitchFamily="18" charset="0"/>
              </a:rPr>
              <a:t>Ағаларым сүйіп жейтін кекстің құрамына да жұмыртқа қосып пісіріп көрдім. </a:t>
            </a:r>
            <a:endParaRPr lang="ru-RU" sz="2400" b="1" i="1">
              <a:solidFill>
                <a:srgbClr val="002060"/>
              </a:solidFill>
              <a:latin typeface="Times New Roman" pitchFamily="18" charset="0"/>
              <a:cs typeface="Times New Roman" pitchFamily="18" charset="0"/>
            </a:endParaRPr>
          </a:p>
        </p:txBody>
      </p:sp>
      <p:pic>
        <p:nvPicPr>
          <p:cNvPr id="8" name="Picture 2" descr="C:\Users\admin-39\Desktop\АСЫЛАЙ\IMG-20191027-WA0012.jpg"/>
          <p:cNvPicPr>
            <a:picLocks noChangeAspect="1" noChangeArrowheads="1"/>
          </p:cNvPicPr>
          <p:nvPr/>
        </p:nvPicPr>
        <p:blipFill>
          <a:blip r:embed="rId4"/>
          <a:srcRect l="22" t="18" r="131" b="69"/>
          <a:stretch>
            <a:fillRect/>
          </a:stretch>
        </p:blipFill>
        <p:spPr bwMode="auto">
          <a:xfrm>
            <a:off x="5000628" y="1857364"/>
            <a:ext cx="2912464" cy="3668486"/>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Прямоугольник 8"/>
          <p:cNvSpPr/>
          <p:nvPr/>
        </p:nvSpPr>
        <p:spPr>
          <a:xfrm>
            <a:off x="1907298" y="5857892"/>
            <a:ext cx="4660187" cy="400110"/>
          </a:xfrm>
          <a:prstGeom prst="rect">
            <a:avLst/>
          </a:prstGeom>
        </p:spPr>
        <p:txBody>
          <a:bodyPr wrap="none">
            <a:spAutoFit/>
          </a:bodyPr>
          <a:lstStyle/>
          <a:p>
            <a:pPr algn="ctr"/>
            <a:r>
              <a:rPr lang="kk-KZ" sz="2000" b="1">
                <a:solidFill>
                  <a:srgbClr val="002060"/>
                </a:solidFill>
                <a:latin typeface="Times New Roman" pitchFamily="18" charset="0"/>
                <a:cs typeface="Times New Roman" pitchFamily="18" charset="0"/>
              </a:rPr>
              <a:t>ЖЕКСЕНБІ КҮНІМ ОСЫЛАЙ ӨТТІ!</a:t>
            </a:r>
            <a:endParaRPr lang="ru-RU" sz="2000" b="1">
              <a:solidFill>
                <a:srgbClr val="002060"/>
              </a:solidFill>
              <a:latin typeface="Times New Roman" pitchFamily="18" charset="0"/>
              <a:cs typeface="Times New Roman" pitchFamily="18" charset="0"/>
            </a:endParaRPr>
          </a:p>
        </p:txBody>
      </p:sp>
    </p:spTree>
  </p:cSld>
  <p:clrMapOvr>
    <a:masterClrMapping/>
  </p:clrMapOvr>
  <p:transition spd="slow">
    <p:wipe dir="d"/>
  </p:transition>
  <p:timing/>
</p:sld>
</file>

<file path=ppt/slides/slide3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785786" y="1357298"/>
            <a:ext cx="8143932" cy="3816429"/>
          </a:xfrm>
          <a:prstGeom prst="rect">
            <a:avLst/>
          </a:prstGeom>
        </p:spPr>
        <p:txBody>
          <a:bodyPr wrap="square">
            <a:spAutoFit/>
          </a:bodyPr>
          <a:lstStyle/>
          <a:p>
            <a:r>
              <a:rPr lang="kk-KZ" sz="2800">
                <a:solidFill>
                  <a:srgbClr val="002060"/>
                </a:solidFill>
                <a:latin typeface="Times New Roman" pitchFamily="18" charset="0"/>
                <a:cs typeface="Times New Roman" pitchFamily="18" charset="0"/>
              </a:rPr>
              <a:t>Зерттеудің нәтижесінде жұмыртқаның адам ағзасына пайдасы зор екенін білдім.</a:t>
            </a:r>
          </a:p>
          <a:p>
            <a:pPr>
              <a:buFont typeface="Arial" pitchFamily="34" charset="0"/>
              <a:buChar char="•"/>
            </a:pPr>
            <a:r>
              <a:rPr lang="kk-KZ" sz="2800">
                <a:solidFill>
                  <a:srgbClr val="002060"/>
                </a:solidFill>
                <a:latin typeface="Times New Roman" pitchFamily="18" charset="0"/>
                <a:cs typeface="Times New Roman" pitchFamily="18" charset="0"/>
              </a:rPr>
              <a:t>Саруыз, ақуыз минералды заттарға бай;</a:t>
            </a:r>
          </a:p>
          <a:p>
            <a:pPr>
              <a:buFont typeface="Arial" pitchFamily="34" charset="0"/>
              <a:buChar char="•"/>
            </a:pPr>
            <a:r>
              <a:rPr lang="kk-KZ" sz="2800">
                <a:solidFill>
                  <a:srgbClr val="002060"/>
                </a:solidFill>
                <a:latin typeface="Times New Roman" pitchFamily="18" charset="0"/>
                <a:cs typeface="Times New Roman" pitchFamily="18" charset="0"/>
              </a:rPr>
              <a:t>Таңғы асқа 2 жұмыртқа пісіріп жеген пайдалы;</a:t>
            </a:r>
          </a:p>
          <a:p>
            <a:pPr>
              <a:buFont typeface="Arial" pitchFamily="34" charset="0"/>
              <a:buChar char="•"/>
            </a:pPr>
            <a:r>
              <a:rPr lang="kk-KZ" sz="2800">
                <a:solidFill>
                  <a:srgbClr val="002060"/>
                </a:solidFill>
                <a:latin typeface="Times New Roman" pitchFamily="18" charset="0"/>
                <a:cs typeface="Times New Roman" pitchFamily="18" charset="0"/>
              </a:rPr>
              <a:t>Салаттардың құрамына қосуға болады;</a:t>
            </a:r>
          </a:p>
          <a:p>
            <a:pPr>
              <a:buFont typeface="Arial" pitchFamily="34" charset="0"/>
              <a:buChar char="•"/>
            </a:pPr>
            <a:r>
              <a:rPr lang="kk-KZ" sz="2800">
                <a:solidFill>
                  <a:srgbClr val="002060"/>
                </a:solidFill>
                <a:latin typeface="Times New Roman" pitchFamily="18" charset="0"/>
                <a:cs typeface="Times New Roman" pitchFamily="18" charset="0"/>
              </a:rPr>
              <a:t>Кекс жұмыртқасыз пыспайтынына көзім жетті.;</a:t>
            </a:r>
          </a:p>
          <a:p>
            <a:pPr>
              <a:buFont typeface="Arial" pitchFamily="34" charset="0"/>
              <a:buChar char="•"/>
            </a:pPr>
            <a:r>
              <a:rPr lang="kk-KZ" sz="2800">
                <a:solidFill>
                  <a:srgbClr val="002060"/>
                </a:solidFill>
                <a:latin typeface="Times New Roman" pitchFamily="18" charset="0"/>
                <a:cs typeface="Times New Roman" pitchFamily="18" charset="0"/>
              </a:rPr>
              <a:t>Кейде апам жұмыртқаны бетіне жағатынын да байқадым</a:t>
            </a:r>
            <a:r>
              <a:rPr lang="kk-KZ" sz="2800">
                <a:solidFill>
                  <a:srgbClr val="002060"/>
                </a:solidFill>
                <a:latin typeface="Times New Roman" pitchFamily="18" charset="0"/>
                <a:cs typeface="Times New Roman" pitchFamily="18" charset="0"/>
                <a:sym typeface="Wingdings" pitchFamily="2" charset="2"/>
              </a:rPr>
              <a:t></a:t>
            </a:r>
            <a:endParaRPr lang="kk-KZ" sz="2800">
              <a:solidFill>
                <a:srgbClr val="002060"/>
              </a:solidFill>
              <a:latin typeface="Times New Roman" pitchFamily="18" charset="0"/>
              <a:cs typeface="Times New Roman" pitchFamily="18" charset="0"/>
            </a:endParaRPr>
          </a:p>
          <a:p>
            <a:pPr algn="ctr"/>
            <a:r>
              <a:rPr lang="kk-KZ" b="1">
                <a:solidFill>
                  <a:srgbClr val="FF0000"/>
                </a:solidFill>
                <a:latin typeface="Times New Roman" pitchFamily="18" charset="0"/>
                <a:cs typeface="Times New Roman" pitchFamily="18" charset="0"/>
              </a:rPr>
              <a:t>МАҚСАТЫМА ЖЕТТІМ!!!</a:t>
            </a:r>
            <a:endParaRPr lang="ru-RU" b="1">
              <a:solidFill>
                <a:srgbClr val="FF0000"/>
              </a:solidFill>
              <a:latin typeface="Times New Roman" pitchFamily="18" charset="0"/>
              <a:cs typeface="Times New Roman" pitchFamily="18" charset="0"/>
            </a:endParaRPr>
          </a:p>
        </p:txBody>
      </p:sp>
      <p:sp>
        <p:nvSpPr>
          <p:cNvPr id="4" name="Прямоугольник 3"/>
          <p:cNvSpPr/>
          <p:nvPr/>
        </p:nvSpPr>
        <p:spPr>
          <a:xfrm>
            <a:off x="3643306" y="785794"/>
            <a:ext cx="2287806" cy="523220"/>
          </a:xfrm>
          <a:prstGeom prst="rect">
            <a:avLst/>
          </a:prstGeom>
        </p:spPr>
        <p:txBody>
          <a:bodyPr wrap="none">
            <a:spAutoFit/>
          </a:bodyPr>
          <a:lstStyle/>
          <a:p>
            <a:pPr algn="ctr"/>
            <a:r>
              <a:rPr lang="kk-KZ" sz="2800" b="1" spc="50">
                <a:ln w="11430"/>
                <a:solidFill>
                  <a:srgbClr val="FF0000"/>
                </a:solidFill>
                <a:latin typeface="Times New Roman" pitchFamily="18" charset="0"/>
                <a:cs typeface="Times New Roman" pitchFamily="18" charset="0"/>
              </a:rPr>
              <a:t>Қорытынды</a:t>
            </a:r>
            <a:endParaRPr lang="ru-RU" sz="2800" b="1" spc="50">
              <a:ln w="11430"/>
              <a:solidFill>
                <a:srgbClr val="FF0000"/>
              </a:solidFill>
              <a:latin typeface="Times New Roman" pitchFamily="18" charset="0"/>
              <a:cs typeface="Times New Roman" pitchFamily="18" charset="0"/>
            </a:endParaRPr>
          </a:p>
        </p:txBody>
      </p:sp>
    </p:spTree>
  </p:cSld>
  <p:clrMapOvr>
    <a:masterClrMapping/>
  </p:clrMapOvr>
  <p:transition spd="slow">
    <p:wipe dir="u"/>
  </p:transition>
  <p:timing/>
</p:sld>
</file>

<file path=ppt/slides/slide3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C:\Users\admin-39\Desktop\yajtsa-s-rozhitsami2-300x300.jpg"/>
          <p:cNvPicPr>
            <a:picLocks noChangeAspect="1" noChangeArrowheads="1"/>
          </p:cNvPicPr>
          <p:nvPr/>
        </p:nvPicPr>
        <p:blipFill>
          <a:blip r:embed="rId3"/>
          <a:srcRect t="13" r="89" b="195"/>
          <a:stretch>
            <a:fillRect/>
          </a:stretch>
        </p:blipFill>
        <p:spPr bwMode="auto">
          <a:xfrm>
            <a:off x="1357290" y="1142984"/>
            <a:ext cx="6143668" cy="3929090"/>
          </a:xfrm>
          <a:prstGeom prst="rect">
            <a:avLst/>
          </a:prstGeom>
          <a:noFill/>
        </p:spPr>
      </p:pic>
      <p:sp>
        <p:nvSpPr>
          <p:cNvPr id="4" name="Прямоугольник 3"/>
          <p:cNvSpPr/>
          <p:nvPr/>
        </p:nvSpPr>
        <p:spPr>
          <a:xfrm>
            <a:off x="214282" y="5214950"/>
            <a:ext cx="8441478" cy="646331"/>
          </a:xfrm>
          <a:prstGeom prst="rect">
            <a:avLst/>
          </a:prstGeom>
        </p:spPr>
        <p:txBody>
          <a:bodyPr wrap="none">
            <a:spAutoFit/>
          </a:bodyPr>
          <a:lstStyle/>
          <a:p>
            <a:r>
              <a:rPr lang="kk-KZ" sz="3600" b="1">
                <a:solidFill>
                  <a:srgbClr val="FF0000"/>
                </a:solidFill>
                <a:latin typeface="Times New Roman" pitchFamily="18" charset="0"/>
                <a:cs typeface="Times New Roman" pitchFamily="18" charset="0"/>
              </a:rPr>
              <a:t>НАЗАРЛАРЫҢЫЗҒА КӨП РАҚМЕТ!!!</a:t>
            </a:r>
            <a:endParaRPr lang="ru-RU" sz="3600" b="1">
              <a:solidFill>
                <a:srgbClr val="FF0000"/>
              </a:solidFill>
              <a:latin typeface="Times New Roman" pitchFamily="18" charset="0"/>
              <a:cs typeface="Times New Roman" pitchFamily="18" charset="0"/>
            </a:endParaRPr>
          </a:p>
        </p:txBody>
      </p:sp>
    </p:spTree>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4" descr="https://avatars.mds.yandex.net/get-pdb/1363529/7345f10b-e249-400b-a6ee-10cab3ec2050/s1200?webp=false"/>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C:\Users\Дина\Desktop\20191102_160532.jpg"/>
          <p:cNvPicPr>
            <a:picLocks noChangeAspect="1" noChangeArrowheads="1"/>
          </p:cNvPicPr>
          <p:nvPr/>
        </p:nvPicPr>
        <p:blipFill>
          <a:blip r:embed="rId3">
            <a:extLst>
              <a:ext uri="{28A0092B-C50C-407E-A947-70E740481C1C}">
                <a14:useLocalDpi xmlns:a14="http://schemas.microsoft.com/office/drawing/2010/main" val="0"/>
              </a:ext>
            </a:extLst>
          </a:blip>
          <a:srcRect l="97" t="13" r="-2585" b="65"/>
          <a:stretch>
            <a:fillRect/>
          </a:stretch>
        </p:blipFill>
        <p:spPr bwMode="auto">
          <a:xfrm>
            <a:off x="1714480" y="1785926"/>
            <a:ext cx="2714644" cy="32657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l="30"/>
          <a:stretch>
            <a:fillRect/>
          </a:stretch>
        </p:blipFill>
        <p:spPr bwMode="auto">
          <a:xfrm rot="5400000">
            <a:off x="4281532" y="2076397"/>
            <a:ext cx="3295580" cy="27146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2500298" y="5072074"/>
            <a:ext cx="4028089" cy="584775"/>
          </a:xfrm>
          <a:prstGeom prst="rect">
            <a:avLst/>
          </a:prstGeom>
        </p:spPr>
        <p:txBody>
          <a:bodyPr wrap="none">
            <a:spAutoFit/>
          </a:bodyPr>
          <a:lstStyle/>
          <a:p>
            <a:pPr algn="ctr"/>
            <a:r>
              <a:rPr lang="kk-KZ" sz="3200" b="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Бауыржанов  Дарын</a:t>
            </a:r>
            <a:endParaRPr lang="ru-RU" sz="3200" b="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endParaRPr>
          </a:p>
        </p:txBody>
      </p:sp>
      <p:sp>
        <p:nvSpPr>
          <p:cNvPr id="12289" name="Rectangle 1"/>
          <p:cNvSpPr>
            <a:spLocks noChangeArrowheads="1"/>
          </p:cNvSpPr>
          <p:nvPr/>
        </p:nvSpPr>
        <p:spPr bwMode="auto">
          <a:xfrm>
            <a:off x="1785918" y="785794"/>
            <a:ext cx="5643602" cy="954107"/>
          </a:xfrm>
          <a:prstGeom prst="rect">
            <a:avLst/>
          </a:prstGeom>
          <a:solidFill>
            <a:srgbClr val="FFFFFF"/>
          </a:solid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kk-KZ" sz="28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Зерттеу  тақырыбы:</a:t>
            </a:r>
            <a:r>
              <a:rPr kumimoji="0" lang="kk-KZ" sz="2800" b="1"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 «Тауық  туралы ертегілер»</a:t>
            </a:r>
            <a:endParaRPr kumimoji="0" lang="kk-KZ" sz="2800" b="0" i="0" u="none" strike="noStrike" cap="none" normalizeH="0" baseline="0">
              <a:ln>
                <a:noFill/>
              </a:ln>
              <a:solidFill>
                <a:srgbClr val="002060"/>
              </a:solidFill>
              <a:effectLst/>
              <a:latin typeface="Times New Roman" pitchFamily="18" charset="0"/>
              <a:cs typeface="Times New Roman" pitchFamily="18" charset="0"/>
            </a:endParaRPr>
          </a:p>
        </p:txBody>
      </p:sp>
    </p:spTree>
  </p:cSld>
  <p:clrMapOvr>
    <a:masterClrMapping/>
  </p:clrMapOvr>
  <p:transition spd="slow">
    <p:wedge/>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290" name="AutoShape 2" descr="http://pontybistrogramercy.com/wp-content/uploads/sample-easter-powerpoint-template-christian-template-powerpoint-in-of-easter-powerpoint-template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92" name="AutoShape 4" descr="http://pontybistrogramercy.com/wp-content/uploads/sample-easter-powerpoint-template-christian-template-powerpoint-in-of-easter-powerpoint-template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2294" name="Picture 6" descr="https://im0-tub-ru.yandex.net/i?id=7e14280c1307400d2c76e68563101f0f&amp;n=33&amp;w=200&amp;h=150"/>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289" name="Rectangle 1"/>
          <p:cNvSpPr>
            <a:spLocks noChangeArrowheads="1"/>
          </p:cNvSpPr>
          <p:nvPr/>
        </p:nvSpPr>
        <p:spPr bwMode="auto">
          <a:xfrm>
            <a:off x="428596" y="571480"/>
            <a:ext cx="8072494" cy="1200329"/>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kk-KZ" sz="24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Жоба мақсаты:</a:t>
            </a:r>
            <a:r>
              <a:rPr kumimoji="0" lang="kk-KZ" sz="2400" b="0" i="1"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 </a:t>
            </a: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балалардың үй құсы – тауық туралы түсініктерін, сыртқы түрінің, мінез – құлықтарын сипатты белгілерін қалыптастыру.</a:t>
            </a:r>
            <a:endParaRPr kumimoji="0" lang="kk-KZ" sz="2400" b="0" i="0" u="none" strike="noStrike" cap="none" normalizeH="0" baseline="0">
              <a:ln>
                <a:noFill/>
              </a:ln>
              <a:solidFill>
                <a:srgbClr val="002060"/>
              </a:solidFill>
              <a:effectLst/>
              <a:latin typeface="Times New Roman" pitchFamily="18" charset="0"/>
              <a:cs typeface="Times New Roman" pitchFamily="18" charset="0"/>
            </a:endParaRPr>
          </a:p>
        </p:txBody>
      </p:sp>
      <p:sp>
        <p:nvSpPr>
          <p:cNvPr id="2" name="Rectangle 2"/>
          <p:cNvSpPr>
            <a:spLocks noChangeArrowheads="1"/>
          </p:cNvSpPr>
          <p:nvPr/>
        </p:nvSpPr>
        <p:spPr bwMode="auto">
          <a:xfrm>
            <a:off x="500034" y="1142984"/>
            <a:ext cx="7643865" cy="4893647"/>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kk-KZ" sz="2400" b="1" i="0" u="none" strike="noStrike" cap="none" normalizeH="0" baseline="0">
              <a:ln>
                <a:noFill/>
              </a:ln>
              <a:solidFill>
                <a:schemeClr val="tx1"/>
              </a:solidFill>
              <a:effectLst/>
              <a:latin typeface="Times New Roman" pitchFamily="18" charset="0"/>
              <a:ea typeface="Times New Roman" panose="02020603050405020304"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lang="kk-KZ" sz="2400" b="1">
              <a:latin typeface="Times New Roman" pitchFamily="18" charset="0"/>
              <a:ea typeface="Times New Roman" panose="02020603050405020304"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kk-KZ" sz="24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Жобаның міндеттері</a:t>
            </a:r>
            <a:r>
              <a:rPr kumimoji="0" lang="ru-RU" sz="24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a:t>
            </a:r>
            <a:endParaRPr kumimoji="0" lang="ru-RU" sz="2400" b="0" i="0" u="none" strike="noStrike" cap="none" normalizeH="0" baseline="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Әрбір балаға жеке – бағдарлы көзқарасты енгізе отырып, танымдық – білім беру процесін құру.</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Топта дамыту ортасын құру туралы іздеу –зерттеу іс-әрекетіне деген қызығушылықтарын арттыру.</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Балалардың үй құсы тауық туралы іздеу-зерттеу іс-әрекетіне деген қызығушылықтарын арттыру.</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Баланың қоршаған ортаға адамгершілік-ізгілікті қарым – қатынасын қалыптастыру.</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Жобаға қатысуға тарту арқылы ата- аналардың шығармашылық әлеуеті мен бастамаларын іске асыру.</a:t>
            </a:r>
            <a:endParaRPr kumimoji="0" lang="kk-KZ" sz="2400" b="0" i="0" u="none" strike="noStrike" cap="none" normalizeH="0" baseline="0">
              <a:ln>
                <a:noFill/>
              </a:ln>
              <a:solidFill>
                <a:srgbClr val="002060"/>
              </a:solidFill>
              <a:effectLst/>
              <a:latin typeface="Times New Roman" pitchFamily="18" charset="0"/>
              <a:cs typeface="Times New Roman" pitchFamily="18" charset="0"/>
            </a:endParaRPr>
          </a:p>
        </p:txBody>
      </p:sp>
    </p:spTree>
  </p:cSld>
  <p:clrMapOvr>
    <a:masterClrMapping/>
  </p:clrMapOvr>
  <p:transition spd="slow">
    <p:wedge/>
  </p:transition>
  <p:timing/>
</p:sld>
</file>

<file path=ppt/slides/slide4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313" name="Rectangle 1"/>
          <p:cNvSpPr>
            <a:spLocks noChangeArrowheads="1"/>
          </p:cNvSpPr>
          <p:nvPr/>
        </p:nvSpPr>
        <p:spPr bwMode="auto">
          <a:xfrm>
            <a:off x="642910" y="500042"/>
            <a:ext cx="7786742" cy="6001643"/>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kk-KZ" sz="2400" i="1"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Төбесінде теріден тұратын айдары, құлақ сырғалықтары, қоразының аяғында сырғалығы мен сүір тепкісі болады. Қауырсынның түстері әр түрлі. Көпшілік тұқымдарының арқы жіліншігі мен тұмсығы сары, қызғылт, қара болады. Тауықтардың денелері тығыз, табандары үнемі жер бетінде жүргендіктен мықты төрт саусақты, тырнақтары қатты жерлерді де қазуға бейімделген. Қаңқасы дала құстарымен салыстырғанда ауырлау. Қанаттары қысқа ұша алмайтындықтан өте сирек пайдаланады. Жұмыртқа салатын, балапандарды басып шығаратын қолайлы жерді өздері таңдап алады.</a:t>
            </a:r>
            <a:endParaRPr kumimoji="0" lang="ru-RU" sz="2400" i="1"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kk-KZ" sz="2400" i="1"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 Осы тауық, әтеш және балапандарды зерттей келе мынандай ертегілерді « Шұбар тауық», «Айлакер түлкі мен әтеш», «Көңілді шөжелер», «Кішкентай ақылды балапан», «Мақта қыз» білдім.</a:t>
            </a:r>
            <a:endParaRPr kumimoji="0" lang="kk-KZ" sz="2400" i="1" u="none" strike="noStrike" cap="none" normalizeH="0" baseline="0">
              <a:ln>
                <a:noFill/>
              </a:ln>
              <a:solidFill>
                <a:srgbClr val="002060"/>
              </a:solidFill>
              <a:effectLst/>
              <a:latin typeface="Times New Roman" pitchFamily="18" charset="0"/>
              <a:cs typeface="Times New Roman" pitchFamily="18" charset="0"/>
            </a:endParaRPr>
          </a:p>
        </p:txBody>
      </p:sp>
    </p:spTree>
  </p:cSld>
  <p:clrMapOvr>
    <a:masterClrMapping/>
  </p:clrMapOvr>
  <p:transition spd="slow">
    <p:wipe dir="d"/>
  </p:transition>
  <p:timing/>
</p:sld>
</file>

<file path=ppt/slides/slide4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1268" name="Picture 4" descr="https://million-wallpapers.ru/wallpapers/4/94/466683587521101/krasivye-illyustracii.jpg"/>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Прямоугольник 3"/>
          <p:cNvSpPr/>
          <p:nvPr/>
        </p:nvSpPr>
        <p:spPr>
          <a:xfrm>
            <a:off x="928662" y="1928802"/>
            <a:ext cx="7298280" cy="707886"/>
          </a:xfrm>
          <a:prstGeom prst="rect">
            <a:avLst/>
          </a:prstGeom>
        </p:spPr>
        <p:txBody>
          <a:bodyPr wrap="none">
            <a:spAutoFit/>
          </a:bodyPr>
          <a:lstStyle/>
          <a:p>
            <a:pPr algn="ctr"/>
            <a:r>
              <a:rPr lang="kk-KZ" sz="4000" b="1" i="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Ертегілер еліне саяхат!</a:t>
            </a:r>
            <a:endParaRPr lang="ru-RU" sz="4000" b="1" i="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ransition spd="slow">
    <p:wipe dir="d"/>
  </p:transition>
  <p:timing/>
</p:sld>
</file>

<file path=ppt/slides/slide4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242" name="Picture 2" descr="https://static.wixstatic.com/media/07ef3b_3c597558af7d499bb6e37009e30bc05e~mv2_d_4100_2563_s_4_2.jpg"/>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C:\Users\Дина\Pictures\Без названия (6).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14612" y="500042"/>
            <a:ext cx="5892810" cy="37862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220" name="Picture 4" descr="https://avatars.mds.yandex.net/get-pdb/1687347/8919cd3f-ef08-4def-9520-62b20b117f0d/s1200"/>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C:\Users\Дина\Pictures\Без названия (11).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43108" y="1285860"/>
            <a:ext cx="5214974" cy="335758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071802" y="642918"/>
            <a:ext cx="3385607" cy="646331"/>
          </a:xfrm>
          <a:prstGeom prst="rect">
            <a:avLst/>
          </a:prstGeom>
        </p:spPr>
        <p:txBody>
          <a:bodyPr wrap="none">
            <a:spAutoFit/>
          </a:bodyPr>
          <a:lstStyle/>
          <a:p>
            <a:r>
              <a:rPr lang="kk-KZ" b="1">
                <a:ln w="11430"/>
                <a:solidFill>
                  <a:srgbClr val="FF0000"/>
                </a:solidFill>
                <a:effectLst>
                  <a:outerShdw blurRad="80000" dist="40000" dir="5040000" algn="tl">
                    <a:srgbClr val="000000">
                      <a:alpha val="30000"/>
                    </a:srgbClr>
                  </a:outerShdw>
                </a:effectLst>
              </a:rPr>
              <a:t> </a:t>
            </a:r>
            <a:r>
              <a:rPr lang="kk-KZ" sz="3600" b="1">
                <a:ln w="11430"/>
                <a:solidFill>
                  <a:srgbClr val="FF0000"/>
                </a:solidFill>
                <a:latin typeface="Times New Roman" pitchFamily="18" charset="0"/>
                <a:cs typeface="Times New Roman" pitchFamily="18" charset="0"/>
              </a:rPr>
              <a:t>Айлакер  түлкі</a:t>
            </a:r>
            <a:endParaRPr lang="ru-RU" sz="3600">
              <a:solidFill>
                <a:srgbClr val="FF0000"/>
              </a:solidFill>
              <a:latin typeface="Times New Roman" pitchFamily="18" charset="0"/>
              <a:cs typeface="Times New Roman" pitchFamily="18" charset="0"/>
            </a:endParaRPr>
          </a:p>
        </p:txBody>
      </p:sp>
    </p:spTree>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8194" name="Picture 2" descr="https://ds04.infourok.ru/uploads/ex/0f0c/00041a33-c17301e4/hello_html_m31b14810.jpg"/>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C:\Users\Дина\Pictures\Без названия (7).jpg"/>
          <p:cNvPicPr>
            <a:picLocks noChangeAspect="1" noChangeArrowheads="1"/>
          </p:cNvPicPr>
          <p:nvPr/>
        </p:nvPicPr>
        <p:blipFill>
          <a:blip r:embed="rId3">
            <a:extLst>
              <a:ext uri="{28A0092B-C50C-407E-A947-70E740481C1C}">
                <a14:useLocalDpi xmlns:a14="http://schemas.microsoft.com/office/drawing/2010/main" val="0"/>
              </a:ext>
            </a:extLst>
          </a:blip>
          <a:srcRect b="271"/>
          <a:stretch>
            <a:fillRect/>
          </a:stretch>
        </p:blipFill>
        <p:spPr bwMode="auto">
          <a:xfrm>
            <a:off x="1643042" y="1571612"/>
            <a:ext cx="5857916" cy="407908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85918" y="5643578"/>
            <a:ext cx="5633915" cy="646331"/>
          </a:xfrm>
          <a:prstGeom prst="rect">
            <a:avLst/>
          </a:prstGeom>
        </p:spPr>
        <p:txBody>
          <a:bodyPr wrap="none">
            <a:spAutoFit/>
          </a:bodyPr>
          <a:lstStyle/>
          <a:p>
            <a:pPr algn="ctr"/>
            <a:r>
              <a:rPr lang="kk-KZ" sz="3600" b="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Алтын жұмыртқа ертегісі</a:t>
            </a:r>
            <a:endParaRPr lang="ru-RU" sz="3600" b="1">
              <a:ln w="1905"/>
              <a:solidFill>
                <a:srgbClr val="FF0000"/>
              </a:solidFill>
              <a:effectLst>
                <a:innerShdw blurRad="69850" dist="43180" dir="5400000">
                  <a:srgbClr val="000000">
                    <a:alpha val="65000"/>
                  </a:srgbClr>
                </a:innerShdw>
              </a:effectLst>
            </a:endParaRPr>
          </a:p>
        </p:txBody>
      </p:sp>
    </p:spTree>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7170" name="Picture 2" descr="http://www.playcast.ru/uploads/2018/01/25/24470445.jpg"/>
          <p:cNvPicPr>
            <a:picLocks noChangeAspect="1" noChangeArrowheads="1"/>
          </p:cNvPicPr>
          <p:nvPr/>
        </p:nvPicPr>
        <p:blipFill>
          <a:blip r:embed="rId2"/>
          <a:stretch>
            <a:fillRect/>
          </a:stretch>
        </p:blipFill>
        <p:spPr bwMode="auto">
          <a:xfrm>
            <a:off x="1" y="0"/>
            <a:ext cx="9144000" cy="6858000"/>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C:\Users\Дина\Pictures\Без названия (8).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28728" y="1071546"/>
            <a:ext cx="6286544" cy="38576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00298" y="5286388"/>
            <a:ext cx="4281621" cy="707886"/>
          </a:xfrm>
          <a:prstGeom prst="rect">
            <a:avLst/>
          </a:prstGeom>
        </p:spPr>
        <p:txBody>
          <a:bodyPr wrap="none">
            <a:spAutoFit/>
          </a:bodyPr>
          <a:lstStyle/>
          <a:p>
            <a:pPr algn="ctr"/>
            <a:r>
              <a:rPr lang="kk-KZ" sz="4000" b="1">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Көңілді  шөжелер</a:t>
            </a:r>
            <a:endParaRPr lang="ru-RU" sz="4000" b="1">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endParaRPr>
          </a:p>
        </p:txBody>
      </p:sp>
    </p:spTree>
  </p:cSld>
  <p:clrMapOvr>
    <a:masterClrMapping/>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146" name="Picture 2" descr="https://image.jimcdn.com/app/cms/image/transf/dimension=2000x1500:format=jpg/path/sb8f2df772fdea6ce/backgroundarea/i8cd1e8880c2b64e3/version/1460197412/image.jpg"/>
          <p:cNvPicPr>
            <a:picLocks noChangeAspect="1" noChangeArrowheads="1"/>
          </p:cNvPicPr>
          <p:nvPr/>
        </p:nvPicPr>
        <p:blipFill>
          <a:blip r:embed="rId2"/>
          <a:stretch>
            <a:fillRect/>
          </a:stretch>
        </p:blipFill>
        <p:spPr bwMode="auto">
          <a:xfrm>
            <a:off x="0" y="0"/>
            <a:ext cx="9143999" cy="6858000"/>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C:\Users\Дина\Pictures\maxresdefault.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8662" y="928670"/>
            <a:ext cx="7215238" cy="45898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122" name="Picture 2" descr="https://img-fotki.yandex.ru/get/5647/48968035.20/0_9f288_6966931b_XL.jpg"/>
          <p:cNvPicPr>
            <a:picLocks noChangeAspect="1" noChangeArrowheads="1"/>
          </p:cNvPicPr>
          <p:nvPr/>
        </p:nvPicPr>
        <p:blipFill>
          <a:blip r:embed="rId2"/>
          <a:stretch>
            <a:fillRect/>
          </a:stretch>
        </p:blipFill>
        <p:spPr bwMode="auto">
          <a:xfrm>
            <a:off x="0" y="0"/>
            <a:ext cx="9144000" cy="6858000"/>
          </a:xfrm>
          <a:prstGeom prst="rect">
            <a:avLst/>
          </a:prstGeom>
          <a:noFill/>
        </p:spPr>
      </p:pic>
      <p:pic>
        <p:nvPicPr>
          <p:cNvPr id="3" name="Picture 3" descr="C:\Users\Дина\Pictures\-10-638.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00166" y="642918"/>
            <a:ext cx="6643734" cy="50006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214546" y="5643578"/>
            <a:ext cx="5211107" cy="769441"/>
          </a:xfrm>
          <a:prstGeom prst="rect">
            <a:avLst/>
          </a:prstGeom>
        </p:spPr>
        <p:txBody>
          <a:bodyPr wrap="none">
            <a:spAutoFit/>
          </a:bodyPr>
          <a:lstStyle/>
          <a:p>
            <a:pPr algn="ctr"/>
            <a:r>
              <a:rPr lang="kk-KZ" sz="4400" b="1">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Мақта қыз  ертегісі</a:t>
            </a:r>
            <a:endParaRPr lang="ru-RU" sz="4400" b="1">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endParaRPr>
          </a:p>
        </p:txBody>
      </p:sp>
    </p:spTree>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2143108" y="142852"/>
            <a:ext cx="5322611" cy="646331"/>
          </a:xfrm>
          <a:prstGeom prst="rect">
            <a:avLst/>
          </a:prstGeom>
        </p:spPr>
        <p:txBody>
          <a:bodyPr wrap="none">
            <a:spAutoFit/>
          </a:bodyPr>
          <a:lstStyle/>
          <a:p>
            <a:r>
              <a:rPr lang="kk-KZ" sz="3600" b="1">
                <a:solidFill>
                  <a:srgbClr val="FF0000"/>
                </a:solidFill>
                <a:latin typeface="Times New Roman" pitchFamily="18" charset="0"/>
                <a:cs typeface="Times New Roman" pitchFamily="18" charset="0"/>
              </a:rPr>
              <a:t>Жұмыртқаның пайдасы</a:t>
            </a:r>
            <a:endParaRPr lang="ru-RU" sz="3600" b="1">
              <a:solidFill>
                <a:srgbClr val="FF0000"/>
              </a:solidFill>
            </a:endParaRPr>
          </a:p>
        </p:txBody>
      </p:sp>
      <p:pic>
        <p:nvPicPr>
          <p:cNvPr id="4" name="Picture 3" descr="C:\Users\Дина\Pictures\Без названия (10).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8596" y="857232"/>
            <a:ext cx="2643206" cy="20717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4" descr="C:\Users\Дина\Pictures\images (6).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43636" y="857232"/>
            <a:ext cx="2628900" cy="20717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5" descr="C:\Users\Дина\Pictures\images (7).jp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28596" y="3929066"/>
            <a:ext cx="2714644" cy="22145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2" descr="C:\Users\Дина\Pictures\Без названия (9).jpg"/>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071802" y="2357430"/>
            <a:ext cx="2928958" cy="25202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7" descr="C:\Users\Дина\Pictures\images (9).jpg"/>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072198" y="4071942"/>
            <a:ext cx="2786082" cy="21431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sld>
</file>

<file path=ppt/slides/slide4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73" name="Rectangle 1"/>
          <p:cNvSpPr>
            <a:spLocks noChangeArrowheads="1"/>
          </p:cNvSpPr>
          <p:nvPr/>
        </p:nvSpPr>
        <p:spPr bwMode="auto">
          <a:xfrm>
            <a:off x="357158" y="285728"/>
            <a:ext cx="8501122" cy="1384995"/>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pPr>
            <a:r>
              <a:rPr kumimoji="0" lang="kk-KZ" sz="2800" b="0" i="1"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Саяхатқа бару.</a:t>
            </a:r>
            <a:endParaRPr kumimoji="0" lang="ru-RU" sz="2800" b="0" i="1" u="none" strike="noStrike" cap="none" normalizeH="0" baseline="0">
              <a:ln>
                <a:noFill/>
              </a:ln>
              <a:solidFill>
                <a:srgbClr val="FF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pPr>
            <a:r>
              <a:rPr kumimoji="0" lang="kk-KZ" sz="2800" b="0" i="1"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Тірі тауықты бақылау. Бақылау, талдау, қорытынды жасау іскерліктерін дамыту.</a:t>
            </a:r>
            <a:endParaRPr kumimoji="0" lang="kk-KZ" sz="2800" b="0" i="1" u="none" strike="noStrike" cap="none" normalizeH="0" baseline="0">
              <a:ln>
                <a:noFill/>
              </a:ln>
              <a:solidFill>
                <a:srgbClr val="002060"/>
              </a:solidFill>
              <a:effectLst/>
              <a:latin typeface="Times New Roman" pitchFamily="18" charset="0"/>
              <a:cs typeface="Times New Roman" pitchFamily="18" charset="0"/>
            </a:endParaRPr>
          </a:p>
        </p:txBody>
      </p:sp>
      <p:pic>
        <p:nvPicPr>
          <p:cNvPr id="3074" name="Picture 2" descr="C:\Users\Гульмира\Desktop\index.jpg"/>
          <p:cNvPicPr>
            <a:picLocks noChangeAspect="1" noChangeArrowheads="1"/>
          </p:cNvPicPr>
          <p:nvPr/>
        </p:nvPicPr>
        <p:blipFill>
          <a:blip r:embed="rId3"/>
          <a:srcRect l="103" r="122"/>
          <a:stretch>
            <a:fillRect/>
          </a:stretch>
        </p:blipFill>
        <p:spPr bwMode="auto">
          <a:xfrm>
            <a:off x="214282" y="3143248"/>
            <a:ext cx="4666508" cy="3429024"/>
          </a:xfrm>
          <a:prstGeom prst="rect">
            <a:avLst/>
          </a:prstGeom>
          <a:ln>
            <a:noFill/>
          </a:ln>
          <a:effectLst>
            <a:softEdge rad="112500"/>
          </a:effectLst>
        </p:spPr>
      </p:pic>
      <p:pic>
        <p:nvPicPr>
          <p:cNvPr id="3075" name="Picture 3" descr="C:\Users\Гульмира\Desktop\index.jpg"/>
          <p:cNvPicPr>
            <a:picLocks noChangeAspect="1" noChangeArrowheads="1"/>
          </p:cNvPicPr>
          <p:nvPr/>
        </p:nvPicPr>
        <p:blipFill>
          <a:blip r:embed="rId4"/>
          <a:srcRect r="50"/>
          <a:stretch>
            <a:fillRect/>
          </a:stretch>
        </p:blipFill>
        <p:spPr bwMode="auto">
          <a:xfrm>
            <a:off x="4143372" y="1571612"/>
            <a:ext cx="4616072" cy="2707151"/>
          </a:xfrm>
          <a:prstGeom prst="rect">
            <a:avLst/>
          </a:prstGeom>
          <a:ln>
            <a:noFill/>
          </a:ln>
          <a:effectLst>
            <a:softEdge rad="112500"/>
          </a:effectLst>
        </p:spPr>
      </p:pic>
    </p:spTree>
  </p:cSld>
  <p:clrMapOvr>
    <a:masterClrMapping/>
  </p:clrMapOvr>
  <p:transition spd="slow">
    <p:wedge/>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674" name="Rectangle 2"/>
          <p:cNvSpPr>
            <a:spLocks noChangeArrowheads="1"/>
          </p:cNvSpPr>
          <p:nvPr/>
        </p:nvSpPr>
        <p:spPr bwMode="auto">
          <a:xfrm>
            <a:off x="642910" y="1571612"/>
            <a:ext cx="7786742" cy="3108543"/>
          </a:xfrm>
          <a:prstGeom prst="rect">
            <a:avLst/>
          </a:prstGeom>
          <a:solidFill>
            <a:srgbClr val="FFFFFF"/>
          </a:solid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kk-KZ" sz="2800" b="1" i="1"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Күтілетін нәтиже</a:t>
            </a:r>
            <a:r>
              <a:rPr kumimoji="0" lang="kk-KZ" sz="28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 </a:t>
            </a:r>
            <a:endParaRPr kumimoji="0" lang="ru-RU" sz="2800" b="0" i="0" u="none" strike="noStrike" cap="none" normalizeH="0" baseline="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kk-KZ" sz="2800" b="1" i="1"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Қайталайды:</a:t>
            </a:r>
            <a:r>
              <a:rPr kumimoji="0" lang="kk-KZ" sz="2800" b="1"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 </a:t>
            </a:r>
            <a:r>
              <a:rPr kumimoji="0" lang="kk-KZ" sz="28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Үй құстарының аттарын айтады.</a:t>
            </a:r>
            <a:endParaRPr kumimoji="0" lang="ru-RU" sz="28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kk-KZ" sz="2800" b="1" i="1"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Түсінеді:</a:t>
            </a:r>
            <a:r>
              <a:rPr kumimoji="0" lang="kk-KZ" sz="2800" b="1"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 </a:t>
            </a:r>
            <a:r>
              <a:rPr kumimoji="0" lang="kk-KZ" sz="28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Тауық туралы айтылған мәліметтерді</a:t>
            </a:r>
            <a:endParaRPr kumimoji="0" lang="ru-RU" sz="28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kk-KZ" sz="2800" b="1" i="1"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Қолданады:</a:t>
            </a:r>
            <a:r>
              <a:rPr kumimoji="0" lang="kk-KZ" sz="2800" b="1"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 </a:t>
            </a:r>
            <a:r>
              <a:rPr kumimoji="0" lang="kk-KZ" sz="28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Зерттеу жұмыстарын жасайды.Сурет салуда техникалық дағдыларды, көркем-шығармашылық қабілеттерді бейнелеуді, дәстүрден тыс заттармен жұмыс жасауды.</a:t>
            </a:r>
            <a:endParaRPr kumimoji="0" lang="kk-KZ" sz="2800" b="0" i="0" u="none" strike="noStrike" cap="none" normalizeH="0" baseline="0">
              <a:ln>
                <a:noFill/>
              </a:ln>
              <a:solidFill>
                <a:srgbClr val="002060"/>
              </a:solidFill>
              <a:effectLst/>
              <a:latin typeface="Times New Roman" pitchFamily="18" charset="0"/>
              <a:cs typeface="Times New Roman" pitchFamily="18" charset="0"/>
            </a:endParaRPr>
          </a:p>
        </p:txBody>
      </p:sp>
    </p:spTree>
  </p:cSld>
  <p:clrMapOvr>
    <a:masterClrMapping/>
  </p:clrMapOvr>
  <p:transition spd="slow">
    <p:wipe dir="r"/>
  </p:transition>
  <p:timing/>
</p:sld>
</file>

<file path=ppt/slides/slide5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4753" name="Rectangle 1"/>
          <p:cNvSpPr>
            <a:spLocks noChangeArrowheads="1"/>
          </p:cNvSpPr>
          <p:nvPr/>
        </p:nvSpPr>
        <p:spPr bwMode="auto">
          <a:xfrm>
            <a:off x="285721" y="214290"/>
            <a:ext cx="8858280" cy="646331"/>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pPr>
            <a:r>
              <a:rPr kumimoji="0" lang="kk-KZ" sz="3600" b="1" i="1"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«Дажайгүл» тігін </a:t>
            </a:r>
            <a:r>
              <a:rPr lang="kk-KZ" sz="3600" b="1" i="1">
                <a:solidFill>
                  <a:srgbClr val="FF0000"/>
                </a:solidFill>
                <a:latin typeface="Times New Roman" pitchFamily="18" charset="0"/>
                <a:ea typeface="Times New Roman" pitchFamily="18" charset="0"/>
                <a:cs typeface="Times New Roman" pitchFamily="18" charset="0"/>
              </a:rPr>
              <a:t>шеберханасына</a:t>
            </a:r>
            <a:r>
              <a:rPr kumimoji="0" lang="kk-KZ" sz="3600" b="1" i="1"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 саяхат </a:t>
            </a:r>
            <a:endParaRPr kumimoji="0" lang="kk-KZ" sz="3600" b="1" i="1" u="none" strike="noStrike" cap="none" normalizeH="0" baseline="0">
              <a:ln>
                <a:noFill/>
              </a:ln>
              <a:solidFill>
                <a:srgbClr val="FF0000"/>
              </a:solidFill>
              <a:effectLst/>
              <a:latin typeface="Times New Roman" pitchFamily="18" charset="0"/>
              <a:cs typeface="Times New Roman" pitchFamily="18" charset="0"/>
            </a:endParaRPr>
          </a:p>
        </p:txBody>
      </p:sp>
      <p:pic>
        <p:nvPicPr>
          <p:cNvPr id="91138" name="Picture 2" descr="C:\Users\Гульмира\Desktop\index.jpg"/>
          <p:cNvPicPr>
            <a:picLocks noChangeAspect="1" noChangeArrowheads="1"/>
          </p:cNvPicPr>
          <p:nvPr/>
        </p:nvPicPr>
        <p:blipFill>
          <a:blip r:embed="rId3"/>
          <a:stretch>
            <a:fillRect/>
          </a:stretch>
        </p:blipFill>
        <p:spPr bwMode="auto">
          <a:xfrm>
            <a:off x="1857356" y="928670"/>
            <a:ext cx="5500726" cy="2981326"/>
          </a:xfrm>
          <a:prstGeom prst="rect">
            <a:avLst/>
          </a:prstGeom>
          <a:noFill/>
        </p:spPr>
      </p:pic>
      <p:pic>
        <p:nvPicPr>
          <p:cNvPr id="5" name="Picture 2" descr="C:\Users\Гульмира\Desktop\index.jpg"/>
          <p:cNvPicPr>
            <a:picLocks noChangeAspect="1" noChangeArrowheads="1"/>
          </p:cNvPicPr>
          <p:nvPr/>
        </p:nvPicPr>
        <p:blipFill>
          <a:blip r:embed="rId4"/>
          <a:stretch>
            <a:fillRect/>
          </a:stretch>
        </p:blipFill>
        <p:spPr bwMode="auto">
          <a:xfrm>
            <a:off x="428597" y="3500439"/>
            <a:ext cx="4214842" cy="2928958"/>
          </a:xfrm>
          <a:prstGeom prst="rect">
            <a:avLst/>
          </a:prstGeom>
          <a:noFill/>
        </p:spPr>
      </p:pic>
      <p:pic>
        <p:nvPicPr>
          <p:cNvPr id="91139" name="Picture 3" descr="C:\Users\Гульмира\Desktop\index.jpg"/>
          <p:cNvPicPr>
            <a:picLocks noChangeAspect="1" noChangeArrowheads="1"/>
          </p:cNvPicPr>
          <p:nvPr/>
        </p:nvPicPr>
        <p:blipFill>
          <a:blip r:embed="rId5"/>
          <a:srcRect t="1"/>
          <a:stretch>
            <a:fillRect/>
          </a:stretch>
        </p:blipFill>
        <p:spPr bwMode="auto">
          <a:xfrm>
            <a:off x="4786314" y="3500438"/>
            <a:ext cx="4100796" cy="2857520"/>
          </a:xfrm>
          <a:prstGeom prst="rect">
            <a:avLst/>
          </a:prstGeom>
          <a:noFill/>
        </p:spPr>
      </p:pic>
    </p:spTree>
  </p:cSld>
  <p:clrMapOvr>
    <a:masterClrMapping/>
  </p:clrMapOvr>
  <p:transition/>
  <p:timing/>
</p:sld>
</file>

<file path=ppt/slides/slide5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163" name="Picture 3" descr="C:\Users\Гульмира\Desktop\index.jpg"/>
          <p:cNvPicPr>
            <a:picLocks noChangeAspect="1" noChangeArrowheads="1"/>
          </p:cNvPicPr>
          <p:nvPr/>
        </p:nvPicPr>
        <p:blipFill>
          <a:blip r:embed="rId3"/>
          <a:stretch>
            <a:fillRect/>
          </a:stretch>
        </p:blipFill>
        <p:spPr bwMode="auto">
          <a:xfrm>
            <a:off x="285720" y="214290"/>
            <a:ext cx="3967576" cy="2624135"/>
          </a:xfrm>
          <a:prstGeom prst="rect">
            <a:avLst/>
          </a:prstGeom>
          <a:noFill/>
        </p:spPr>
      </p:pic>
      <p:pic>
        <p:nvPicPr>
          <p:cNvPr id="92164" name="Picture 4" descr="C:\Users\Гульмира\Desktop\index.jpg"/>
          <p:cNvPicPr>
            <a:picLocks noChangeAspect="1" noChangeArrowheads="1"/>
          </p:cNvPicPr>
          <p:nvPr/>
        </p:nvPicPr>
        <p:blipFill>
          <a:blip r:embed="rId4"/>
          <a:stretch>
            <a:fillRect/>
          </a:stretch>
        </p:blipFill>
        <p:spPr bwMode="auto">
          <a:xfrm>
            <a:off x="4714876" y="214291"/>
            <a:ext cx="4000528" cy="2643206"/>
          </a:xfrm>
          <a:prstGeom prst="rect">
            <a:avLst/>
          </a:prstGeom>
          <a:noFill/>
        </p:spPr>
      </p:pic>
      <p:pic>
        <p:nvPicPr>
          <p:cNvPr id="92165" name="Picture 5" descr="C:\Users\Гульмира\Desktop\index.jpg"/>
          <p:cNvPicPr>
            <a:picLocks noChangeAspect="1" noChangeArrowheads="1"/>
          </p:cNvPicPr>
          <p:nvPr/>
        </p:nvPicPr>
        <p:blipFill>
          <a:blip r:embed="rId5"/>
          <a:stretch>
            <a:fillRect/>
          </a:stretch>
        </p:blipFill>
        <p:spPr bwMode="auto">
          <a:xfrm>
            <a:off x="285720" y="3429000"/>
            <a:ext cx="3929090" cy="2643206"/>
          </a:xfrm>
          <a:prstGeom prst="rect">
            <a:avLst/>
          </a:prstGeom>
          <a:noFill/>
        </p:spPr>
      </p:pic>
      <p:pic>
        <p:nvPicPr>
          <p:cNvPr id="92166" name="Picture 6" descr="C:\Users\Гульмира\Desktop\index.jpg"/>
          <p:cNvPicPr>
            <a:picLocks noChangeAspect="1" noChangeArrowheads="1"/>
          </p:cNvPicPr>
          <p:nvPr/>
        </p:nvPicPr>
        <p:blipFill>
          <a:blip r:embed="rId6"/>
          <a:stretch>
            <a:fillRect/>
          </a:stretch>
        </p:blipFill>
        <p:spPr bwMode="auto">
          <a:xfrm>
            <a:off x="4500562" y="3500438"/>
            <a:ext cx="4286280" cy="2624136"/>
          </a:xfrm>
          <a:prstGeom prst="rect">
            <a:avLst/>
          </a:prstGeom>
          <a:noFill/>
        </p:spPr>
      </p:pic>
    </p:spTree>
  </p:cSld>
  <p:clrMapOvr>
    <a:masterClrMapping/>
  </p:clrMapOvr>
  <p:transition/>
  <p:timing/>
</p:sld>
</file>

<file path=ppt/slides/slide5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3186" name="Picture 2" descr="C:\Users\Гульмира\Desktop\index.jpg"/>
          <p:cNvPicPr>
            <a:picLocks noChangeAspect="1" noChangeArrowheads="1"/>
          </p:cNvPicPr>
          <p:nvPr/>
        </p:nvPicPr>
        <p:blipFill>
          <a:blip r:embed="rId3"/>
          <a:stretch>
            <a:fillRect/>
          </a:stretch>
        </p:blipFill>
        <p:spPr bwMode="auto">
          <a:xfrm>
            <a:off x="214282" y="214290"/>
            <a:ext cx="3713792" cy="2409821"/>
          </a:xfrm>
          <a:prstGeom prst="rect">
            <a:avLst/>
          </a:prstGeom>
          <a:noFill/>
        </p:spPr>
      </p:pic>
      <p:pic>
        <p:nvPicPr>
          <p:cNvPr id="93187" name="Picture 3" descr="C:\Users\Гульмира\Desktop\index.jpg"/>
          <p:cNvPicPr>
            <a:picLocks noChangeAspect="1" noChangeArrowheads="1"/>
          </p:cNvPicPr>
          <p:nvPr/>
        </p:nvPicPr>
        <p:blipFill>
          <a:blip r:embed="rId4"/>
          <a:stretch>
            <a:fillRect/>
          </a:stretch>
        </p:blipFill>
        <p:spPr bwMode="auto">
          <a:xfrm>
            <a:off x="4572000" y="285729"/>
            <a:ext cx="4071967" cy="2428892"/>
          </a:xfrm>
          <a:prstGeom prst="rect">
            <a:avLst/>
          </a:prstGeom>
          <a:noFill/>
        </p:spPr>
      </p:pic>
      <p:pic>
        <p:nvPicPr>
          <p:cNvPr id="93188" name="Picture 4" descr="C:\Users\Гульмира\Desktop\index.jpg"/>
          <p:cNvPicPr>
            <a:picLocks noChangeAspect="1" noChangeArrowheads="1"/>
          </p:cNvPicPr>
          <p:nvPr/>
        </p:nvPicPr>
        <p:blipFill>
          <a:blip r:embed="rId5"/>
          <a:srcRect t="146" b="12"/>
          <a:stretch>
            <a:fillRect/>
          </a:stretch>
        </p:blipFill>
        <p:spPr bwMode="auto">
          <a:xfrm>
            <a:off x="4643438" y="3000372"/>
            <a:ext cx="3857652" cy="3071834"/>
          </a:xfrm>
          <a:prstGeom prst="rect">
            <a:avLst/>
          </a:prstGeom>
          <a:noFill/>
        </p:spPr>
      </p:pic>
      <p:pic>
        <p:nvPicPr>
          <p:cNvPr id="93189" name="Picture 5" descr="C:\Users\Гульмира\Desktop\index.jpg"/>
          <p:cNvPicPr>
            <a:picLocks noChangeAspect="1" noChangeArrowheads="1"/>
          </p:cNvPicPr>
          <p:nvPr/>
        </p:nvPicPr>
        <p:blipFill>
          <a:blip r:embed="rId6"/>
          <a:stretch>
            <a:fillRect/>
          </a:stretch>
        </p:blipFill>
        <p:spPr bwMode="auto">
          <a:xfrm>
            <a:off x="285720" y="3071810"/>
            <a:ext cx="3992044" cy="3124202"/>
          </a:xfrm>
          <a:prstGeom prst="rect">
            <a:avLst/>
          </a:prstGeom>
          <a:noFill/>
        </p:spPr>
      </p:pic>
    </p:spTree>
  </p:cSld>
  <p:clrMapOvr>
    <a:masterClrMapping/>
  </p:clrMapOvr>
  <p:transition/>
  <p:timing/>
</p:sld>
</file>

<file path=ppt/slides/slide5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285720" y="642918"/>
            <a:ext cx="8072494" cy="4524315"/>
          </a:xfrm>
          <a:prstGeom prst="rect">
            <a:avLst/>
          </a:prstGeom>
          <a:noFill/>
        </p:spPr>
        <p:txBody>
          <a:bodyPr wrap="square" rtlCol="0">
            <a:spAutoFit/>
          </a:bodyPr>
          <a:lstStyle/>
          <a:p>
            <a:r>
              <a:rPr lang="kk-KZ" sz="3200">
                <a:solidFill>
                  <a:srgbClr val="FF0000"/>
                </a:solidFill>
                <a:latin typeface="Times New Roman" pitchFamily="18" charset="0"/>
                <a:cs typeface="Times New Roman" pitchFamily="18" charset="0"/>
              </a:rPr>
              <a:t>Зерттеу жұмысы</a:t>
            </a:r>
            <a:r>
              <a:rPr lang="ru-RU" sz="3200">
                <a:solidFill>
                  <a:srgbClr val="FF0000"/>
                </a:solidFill>
                <a:latin typeface="Times New Roman" pitchFamily="18" charset="0"/>
                <a:cs typeface="Times New Roman" pitchFamily="18" charset="0"/>
              </a:rPr>
              <a:t>:</a:t>
            </a:r>
            <a:r>
              <a:rPr lang="en-US" sz="3200">
                <a:solidFill>
                  <a:srgbClr val="FF0000"/>
                </a:solidFill>
                <a:latin typeface="Times New Roman" pitchFamily="18" charset="0"/>
                <a:cs typeface="Times New Roman" pitchFamily="18" charset="0"/>
              </a:rPr>
              <a:t> </a:t>
            </a:r>
            <a:r>
              <a:rPr lang="ru-RU" sz="3200" b="1" i="1">
                <a:solidFill>
                  <a:srgbClr val="002060"/>
                </a:solidFill>
                <a:latin typeface="Times New Roman" pitchFamily="18" charset="0"/>
                <a:cs typeface="Times New Roman" pitchFamily="18" charset="0"/>
              </a:rPr>
              <a:t>«Жұмыртқаның қасиеті»</a:t>
            </a:r>
            <a:endParaRPr lang="kk-KZ" sz="3200" b="1" i="1">
              <a:solidFill>
                <a:srgbClr val="002060"/>
              </a:solidFill>
              <a:latin typeface="Times New Roman" pitchFamily="18" charset="0"/>
              <a:cs typeface="Times New Roman" pitchFamily="18" charset="0"/>
            </a:endParaRPr>
          </a:p>
          <a:p>
            <a:r>
              <a:rPr lang="kk-KZ" sz="3200">
                <a:solidFill>
                  <a:srgbClr val="002060"/>
                </a:solidFill>
                <a:latin typeface="Times New Roman" pitchFamily="18" charset="0"/>
                <a:cs typeface="Times New Roman" pitchFamily="18" charset="0"/>
              </a:rPr>
              <a:t>Мақсаты</a:t>
            </a:r>
            <a:r>
              <a:rPr lang="ru-RU" sz="3200">
                <a:solidFill>
                  <a:srgbClr val="002060"/>
                </a:solidFill>
                <a:latin typeface="Times New Roman" pitchFamily="18" charset="0"/>
                <a:cs typeface="Times New Roman" pitchFamily="18" charset="0"/>
              </a:rPr>
              <a:t>:</a:t>
            </a:r>
            <a:endParaRPr lang="kk-KZ" sz="3200">
              <a:solidFill>
                <a:srgbClr val="002060"/>
              </a:solidFill>
              <a:latin typeface="Times New Roman" pitchFamily="18" charset="0"/>
              <a:cs typeface="Times New Roman" pitchFamily="18" charset="0"/>
            </a:endParaRPr>
          </a:p>
          <a:p>
            <a:r>
              <a:rPr lang="kk-KZ" sz="3200">
                <a:solidFill>
                  <a:srgbClr val="002060"/>
                </a:solidFill>
                <a:latin typeface="Times New Roman" pitchFamily="18" charset="0"/>
                <a:cs typeface="Times New Roman" pitchFamily="18" charset="0"/>
              </a:rPr>
              <a:t>-Жұмыртқа жайлы мағлұмат беру, тәжірибе жасау арқылы оның әртүрлі күйін зерттеп, қасиеттерімен танысу.</a:t>
            </a:r>
          </a:p>
          <a:p>
            <a:r>
              <a:rPr lang="kk-KZ" sz="3200">
                <a:solidFill>
                  <a:srgbClr val="002060"/>
                </a:solidFill>
                <a:latin typeface="Times New Roman" pitchFamily="18" charset="0"/>
                <a:cs typeface="Times New Roman" pitchFamily="18" charset="0"/>
              </a:rPr>
              <a:t>-Балалардың қызығушылығын қалыптастыру, қызығушылығын дамыту.</a:t>
            </a:r>
          </a:p>
          <a:p>
            <a:r>
              <a:rPr lang="kk-KZ" sz="3200">
                <a:solidFill>
                  <a:srgbClr val="002060"/>
                </a:solidFill>
                <a:latin typeface="Times New Roman" pitchFamily="18" charset="0"/>
                <a:cs typeface="Times New Roman" pitchFamily="18" charset="0"/>
              </a:rPr>
              <a:t>-Тәжірибе жасауға, зерттеуге ұйымдаса бірлесе жұмыс жасауға тәрбиелеу.</a:t>
            </a:r>
            <a:endParaRPr lang="ru-RU" sz="3200">
              <a:solidFill>
                <a:srgbClr val="002060"/>
              </a:solidFill>
              <a:latin typeface="Times New Roman" pitchFamily="18" charset="0"/>
              <a:cs typeface="Times New Roman" pitchFamily="18" charset="0"/>
            </a:endParaRPr>
          </a:p>
        </p:txBody>
      </p:sp>
    </p:spTree>
  </p:cSld>
  <p:clrMapOvr>
    <a:masterClrMapping/>
  </p:clrMapOvr>
  <p:transition spd="slow">
    <p:wipe/>
  </p:transition>
  <p:timing/>
</p:sld>
</file>

<file path=ppt/slides/slide5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3729" name="Picture 1" descr="C:\Users\Гульмира\Desktop\index.jpg"/>
          <p:cNvPicPr>
            <a:picLocks noChangeAspect="1" noChangeArrowheads="1"/>
          </p:cNvPicPr>
          <p:nvPr/>
        </p:nvPicPr>
        <p:blipFill>
          <a:blip r:embed="rId3"/>
          <a:srcRect r="57" b="112"/>
          <a:stretch>
            <a:fillRect/>
          </a:stretch>
        </p:blipFill>
        <p:spPr bwMode="auto">
          <a:xfrm>
            <a:off x="285720" y="500042"/>
            <a:ext cx="4267200" cy="3000396"/>
          </a:xfrm>
          <a:prstGeom prst="rect">
            <a:avLst/>
          </a:prstGeom>
          <a:ln>
            <a:noFill/>
          </a:ln>
          <a:effectLst>
            <a:softEdge rad="112500"/>
          </a:effectLst>
        </p:spPr>
      </p:pic>
      <p:pic>
        <p:nvPicPr>
          <p:cNvPr id="73730" name="Picture 2" descr="C:\Users\Гульмира\Desktop\index.jpg"/>
          <p:cNvPicPr>
            <a:picLocks noChangeAspect="1" noChangeArrowheads="1"/>
          </p:cNvPicPr>
          <p:nvPr/>
        </p:nvPicPr>
        <p:blipFill>
          <a:blip r:embed="rId4"/>
          <a:srcRect l="131" r="109"/>
          <a:stretch>
            <a:fillRect/>
          </a:stretch>
        </p:blipFill>
        <p:spPr bwMode="auto">
          <a:xfrm>
            <a:off x="4714876" y="571480"/>
            <a:ext cx="4000528" cy="2991490"/>
          </a:xfrm>
          <a:prstGeom prst="rect">
            <a:avLst/>
          </a:prstGeom>
          <a:ln>
            <a:noFill/>
          </a:ln>
          <a:effectLst>
            <a:softEdge rad="112500"/>
          </a:effectLst>
        </p:spPr>
      </p:pic>
      <p:pic>
        <p:nvPicPr>
          <p:cNvPr id="73731" name="Picture 3" descr="C:\Users\Гульмира\Desktop\index.jpg"/>
          <p:cNvPicPr>
            <a:picLocks noChangeAspect="1" noChangeArrowheads="1"/>
          </p:cNvPicPr>
          <p:nvPr/>
        </p:nvPicPr>
        <p:blipFill>
          <a:blip r:embed="rId5"/>
          <a:stretch>
            <a:fillRect/>
          </a:stretch>
        </p:blipFill>
        <p:spPr bwMode="auto">
          <a:xfrm>
            <a:off x="285720" y="3857628"/>
            <a:ext cx="4121313" cy="2633663"/>
          </a:xfrm>
          <a:prstGeom prst="rect">
            <a:avLst/>
          </a:prstGeom>
          <a:ln>
            <a:noFill/>
          </a:ln>
          <a:effectLst>
            <a:softEdge rad="112500"/>
          </a:effectLst>
        </p:spPr>
      </p:pic>
      <p:pic>
        <p:nvPicPr>
          <p:cNvPr id="73732" name="Picture 4" descr="C:\Users\Гульмира\Desktop\index.jpg"/>
          <p:cNvPicPr>
            <a:picLocks noChangeAspect="1" noChangeArrowheads="1"/>
          </p:cNvPicPr>
          <p:nvPr/>
        </p:nvPicPr>
        <p:blipFill>
          <a:blip r:embed="rId6"/>
          <a:srcRect l="94"/>
          <a:stretch>
            <a:fillRect/>
          </a:stretch>
        </p:blipFill>
        <p:spPr bwMode="auto">
          <a:xfrm>
            <a:off x="4572000" y="3857628"/>
            <a:ext cx="4130492" cy="2562226"/>
          </a:xfrm>
          <a:prstGeom prst="rect">
            <a:avLst/>
          </a:prstGeom>
          <a:ln>
            <a:noFill/>
          </a:ln>
          <a:effectLst>
            <a:softEdge rad="112500"/>
          </a:effectLst>
        </p:spPr>
      </p:pic>
    </p:spTree>
  </p:cSld>
  <p:clrMapOvr>
    <a:masterClrMapping/>
  </p:clrMapOvr>
  <p:transition spd="slow">
    <p:wedge/>
  </p:transition>
  <p:timing/>
</p:sld>
</file>

<file path=ppt/slides/slide5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1681" name="Rectangle 1"/>
          <p:cNvSpPr>
            <a:spLocks noChangeArrowheads="1"/>
          </p:cNvSpPr>
          <p:nvPr/>
        </p:nvSpPr>
        <p:spPr bwMode="auto">
          <a:xfrm>
            <a:off x="0" y="0"/>
            <a:ext cx="9144000" cy="1015663"/>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pPr>
            <a:r>
              <a:rPr kumimoji="0" lang="kk-KZ" sz="20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Дидактикалық ойын  </a:t>
            </a:r>
            <a:r>
              <a:rPr kumimoji="0" lang="kk-KZ" sz="20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«Кім қалай айқайлайды», «Не артық», «Бір сөзбен атаңдар», «Үлкен - кішкентай» тауықтың, әтештің балапанның дауысын еліктей білуді дамыту. Жалпылама сөздерді</a:t>
            </a:r>
            <a:r>
              <a:rPr kumimoji="0" lang="ru-RU" sz="20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a:t>
            </a:r>
            <a:r>
              <a:rPr kumimoji="0" lang="kk-KZ" sz="20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жануарлар,құстар деп атауға үйрету.</a:t>
            </a:r>
            <a:endParaRPr kumimoji="0" lang="kk-KZ" sz="2000" b="0" i="0" u="none" strike="noStrike" cap="none" normalizeH="0" baseline="0">
              <a:ln>
                <a:noFill/>
              </a:ln>
              <a:solidFill>
                <a:srgbClr val="002060"/>
              </a:solidFill>
              <a:effectLst/>
              <a:latin typeface="Times New Roman" pitchFamily="18" charset="0"/>
              <a:cs typeface="Times New Roman" pitchFamily="18" charset="0"/>
            </a:endParaRPr>
          </a:p>
        </p:txBody>
      </p:sp>
      <p:pic>
        <p:nvPicPr>
          <p:cNvPr id="71682" name="Picture 2" descr="C:\Users\Гульмира\Desktop\index.jpg"/>
          <p:cNvPicPr>
            <a:picLocks noChangeAspect="1" noChangeArrowheads="1"/>
          </p:cNvPicPr>
          <p:nvPr/>
        </p:nvPicPr>
        <p:blipFill>
          <a:blip r:embed="rId3"/>
          <a:stretch>
            <a:fillRect/>
          </a:stretch>
        </p:blipFill>
        <p:spPr bwMode="auto">
          <a:xfrm>
            <a:off x="214282" y="1142984"/>
            <a:ext cx="4429124" cy="3214710"/>
          </a:xfrm>
          <a:prstGeom prst="rect">
            <a:avLst/>
          </a:prstGeom>
          <a:ln>
            <a:noFill/>
          </a:ln>
          <a:effectLst>
            <a:softEdge rad="112500"/>
          </a:effectLst>
        </p:spPr>
      </p:pic>
      <p:pic>
        <p:nvPicPr>
          <p:cNvPr id="71683" name="Picture 3" descr="C:\Users\Гульмира\Desktop\index.jpg"/>
          <p:cNvPicPr>
            <a:picLocks noChangeAspect="1" noChangeArrowheads="1"/>
          </p:cNvPicPr>
          <p:nvPr/>
        </p:nvPicPr>
        <p:blipFill>
          <a:blip r:embed="rId4"/>
          <a:stretch>
            <a:fillRect/>
          </a:stretch>
        </p:blipFill>
        <p:spPr bwMode="auto">
          <a:xfrm>
            <a:off x="3714744" y="3429000"/>
            <a:ext cx="4333873" cy="3250405"/>
          </a:xfrm>
          <a:prstGeom prst="rect">
            <a:avLst/>
          </a:prstGeom>
          <a:ln>
            <a:noFill/>
          </a:ln>
          <a:effectLst>
            <a:softEdge rad="112500"/>
          </a:effectLst>
        </p:spPr>
      </p:pic>
    </p:spTree>
  </p:cSld>
  <p:clrMapOvr>
    <a:masterClrMapping/>
  </p:clrMapOvr>
  <p:transition spd="slow">
    <p:wipe dir="r"/>
  </p:transition>
  <p:timing/>
</p:sld>
</file>

<file path=ppt/slides/slide5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0657" name="Rectangle 1"/>
          <p:cNvSpPr>
            <a:spLocks noChangeArrowheads="1"/>
          </p:cNvSpPr>
          <p:nvPr/>
        </p:nvSpPr>
        <p:spPr bwMode="auto">
          <a:xfrm>
            <a:off x="142844" y="0"/>
            <a:ext cx="9001156" cy="1015663"/>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pPr>
            <a:r>
              <a:rPr kumimoji="0" lang="kk-KZ" sz="20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Аппликация</a:t>
            </a:r>
            <a:r>
              <a:rPr kumimoji="0" lang="ru-RU" sz="20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 «</a:t>
            </a:r>
            <a:r>
              <a:rPr kumimoji="0" lang="kk-KZ" sz="20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Балапандар</a:t>
            </a:r>
            <a:r>
              <a:rPr kumimoji="0" lang="ru-RU" sz="20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a:t>
            </a:r>
            <a:r>
              <a:rPr kumimoji="0" lang="kk-KZ" sz="20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 </a:t>
            </a:r>
            <a:endParaRPr kumimoji="0" lang="ru-RU" sz="2000" b="1" i="0" u="none" strike="noStrike" cap="none" normalizeH="0" baseline="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kk-KZ" sz="2000" b="0" i="1"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Балаларды үй құсы – тауық және балапандармен таныстыруды жалғастыру, дәстүрлі емес әдісі – қиылған жіппен балапанды жасау.</a:t>
            </a:r>
            <a:endParaRPr kumimoji="0" lang="kk-KZ" sz="2000" b="0" i="1" u="none" strike="noStrike" cap="none" normalizeH="0" baseline="0">
              <a:ln>
                <a:noFill/>
              </a:ln>
              <a:solidFill>
                <a:srgbClr val="002060"/>
              </a:solidFill>
              <a:effectLst/>
              <a:latin typeface="Times New Roman" pitchFamily="18" charset="0"/>
              <a:cs typeface="Times New Roman" pitchFamily="18" charset="0"/>
            </a:endParaRPr>
          </a:p>
        </p:txBody>
      </p:sp>
      <p:pic>
        <p:nvPicPr>
          <p:cNvPr id="70658" name="Picture 2" descr="C:\Users\Гульмира\Desktop\index.jpg"/>
          <p:cNvPicPr>
            <a:picLocks noChangeAspect="1" noChangeArrowheads="1"/>
          </p:cNvPicPr>
          <p:nvPr/>
        </p:nvPicPr>
        <p:blipFill>
          <a:blip r:embed="rId3"/>
          <a:srcRect t="18" b="144"/>
          <a:stretch>
            <a:fillRect/>
          </a:stretch>
        </p:blipFill>
        <p:spPr bwMode="auto">
          <a:xfrm>
            <a:off x="1071538" y="3429000"/>
            <a:ext cx="7010415" cy="3214710"/>
          </a:xfrm>
          <a:prstGeom prst="rect">
            <a:avLst/>
          </a:prstGeom>
          <a:noFill/>
        </p:spPr>
      </p:pic>
      <p:sp>
        <p:nvSpPr>
          <p:cNvPr id="70660" name="AutoShape 4" descr="blob:https://web.whatsapp.com/7d849a27-832e-4146-8a86-aa4ebfce759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0662" name="AutoShape 6" descr="blob:https://web.whatsapp.com/7d849a27-832e-4146-8a86-aa4ebfce759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0663" name="Picture 7" descr="C:\Users\Гульмира\Desktop\index.jpg"/>
          <p:cNvPicPr>
            <a:picLocks noChangeAspect="1" noChangeArrowheads="1"/>
          </p:cNvPicPr>
          <p:nvPr/>
        </p:nvPicPr>
        <p:blipFill>
          <a:blip r:embed="rId4"/>
          <a:srcRect l="110" t="92" r="110" b="92"/>
          <a:stretch>
            <a:fillRect/>
          </a:stretch>
        </p:blipFill>
        <p:spPr bwMode="auto">
          <a:xfrm>
            <a:off x="785786" y="1071546"/>
            <a:ext cx="3333761" cy="2071702"/>
          </a:xfrm>
          <a:prstGeom prst="rect">
            <a:avLst/>
          </a:prstGeom>
          <a:noFill/>
        </p:spPr>
      </p:pic>
      <p:pic>
        <p:nvPicPr>
          <p:cNvPr id="70664" name="Picture 8" descr="C:\Users\Гульмира\Desktop\index.jpg"/>
          <p:cNvPicPr>
            <a:picLocks noChangeAspect="1" noChangeArrowheads="1"/>
          </p:cNvPicPr>
          <p:nvPr/>
        </p:nvPicPr>
        <p:blipFill>
          <a:blip r:embed="rId5"/>
          <a:srcRect t="-1633" r="56" b="155"/>
          <a:stretch>
            <a:fillRect/>
          </a:stretch>
        </p:blipFill>
        <p:spPr bwMode="auto">
          <a:xfrm>
            <a:off x="4500562" y="1071546"/>
            <a:ext cx="3643338" cy="2071702"/>
          </a:xfrm>
          <a:prstGeom prst="rect">
            <a:avLst/>
          </a:prstGeom>
          <a:noFill/>
        </p:spPr>
      </p:pic>
    </p:spTree>
  </p:cSld>
  <p:clrMapOvr>
    <a:masterClrMapping/>
  </p:clrMapOvr>
  <p:transition spd="slow">
    <p:wedge/>
  </p:transition>
  <p:timing/>
</p:sld>
</file>

<file path=ppt/slides/slide5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9633" name="Rectangle 1"/>
          <p:cNvSpPr>
            <a:spLocks noChangeArrowheads="1"/>
          </p:cNvSpPr>
          <p:nvPr/>
        </p:nvSpPr>
        <p:spPr bwMode="auto">
          <a:xfrm>
            <a:off x="214282" y="285728"/>
            <a:ext cx="8715436" cy="1015663"/>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pPr>
            <a:r>
              <a:rPr kumimoji="0" lang="kk-KZ" sz="20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Мүсіндеу: </a:t>
            </a:r>
            <a:r>
              <a:rPr kumimoji="0" lang="kk-KZ" sz="2000" b="0" i="1"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«Жұмыртқа қабығынан жасалған бұйымдар» Балалардың үй құсы – тауық пен балапандар туралы түсініктерін бекіту, қолдың ұсақ моторикасын дамыту.</a:t>
            </a:r>
            <a:endParaRPr kumimoji="0" lang="kk-KZ" sz="2000" b="0" i="1" u="none" strike="noStrike" cap="none" normalizeH="0" baseline="0">
              <a:ln>
                <a:noFill/>
              </a:ln>
              <a:solidFill>
                <a:srgbClr val="002060"/>
              </a:solidFill>
              <a:effectLst/>
              <a:latin typeface="Times New Roman" pitchFamily="18" charset="0"/>
              <a:cs typeface="Times New Roman" pitchFamily="18" charset="0"/>
            </a:endParaRPr>
          </a:p>
        </p:txBody>
      </p:sp>
      <p:sp>
        <p:nvSpPr>
          <p:cNvPr id="69635" name="AutoShape 3" descr="blob:https://web.whatsapp.com/d495c133-e103-423b-ae53-b6a339bb57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9636" name="Picture 4" descr="C:\Users\Гульмира\Desktop\index.jpg"/>
          <p:cNvPicPr>
            <a:picLocks noChangeAspect="1" noChangeArrowheads="1"/>
          </p:cNvPicPr>
          <p:nvPr/>
        </p:nvPicPr>
        <p:blipFill>
          <a:blip r:embed="rId3"/>
          <a:srcRect l="53" r="111" b="111"/>
          <a:stretch>
            <a:fillRect/>
          </a:stretch>
        </p:blipFill>
        <p:spPr bwMode="auto">
          <a:xfrm>
            <a:off x="285720" y="1428736"/>
            <a:ext cx="3786214" cy="2000263"/>
          </a:xfrm>
          <a:prstGeom prst="rect">
            <a:avLst/>
          </a:prstGeom>
          <a:ln>
            <a:noFill/>
          </a:ln>
          <a:effectLst>
            <a:softEdge rad="112500"/>
          </a:effectLst>
        </p:spPr>
      </p:pic>
      <p:sp>
        <p:nvSpPr>
          <p:cNvPr id="69638" name="AutoShape 6" descr="blob:https://web.whatsapp.com/5421cfb5-8ab0-4a6c-8343-d3b7e4b63fb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9639" name="Picture 7" descr="C:\Users\Гульмира\Desktop\index.jpg"/>
          <p:cNvPicPr>
            <a:picLocks noChangeAspect="1" noChangeArrowheads="1"/>
          </p:cNvPicPr>
          <p:nvPr/>
        </p:nvPicPr>
        <p:blipFill>
          <a:blip r:embed="rId4"/>
          <a:srcRect t="34" b="101"/>
          <a:stretch>
            <a:fillRect/>
          </a:stretch>
        </p:blipFill>
        <p:spPr bwMode="auto">
          <a:xfrm>
            <a:off x="4214810" y="2214554"/>
            <a:ext cx="4714908" cy="2786082"/>
          </a:xfrm>
          <a:prstGeom prst="rect">
            <a:avLst/>
          </a:prstGeom>
          <a:ln>
            <a:noFill/>
          </a:ln>
          <a:effectLst>
            <a:softEdge rad="112500"/>
          </a:effectLst>
        </p:spPr>
      </p:pic>
      <p:pic>
        <p:nvPicPr>
          <p:cNvPr id="69640" name="Picture 8" descr="C:\Users\Гульмира\Desktop\index.jpg"/>
          <p:cNvPicPr>
            <a:picLocks noChangeAspect="1" noChangeArrowheads="1"/>
          </p:cNvPicPr>
          <p:nvPr/>
        </p:nvPicPr>
        <p:blipFill>
          <a:blip r:embed="rId5"/>
          <a:srcRect l="134" r="95" b="40"/>
          <a:stretch>
            <a:fillRect/>
          </a:stretch>
        </p:blipFill>
        <p:spPr bwMode="auto">
          <a:xfrm>
            <a:off x="1428728" y="3514736"/>
            <a:ext cx="2469479" cy="3343264"/>
          </a:xfrm>
          <a:prstGeom prst="rect">
            <a:avLst/>
          </a:prstGeom>
          <a:ln>
            <a:noFill/>
          </a:ln>
          <a:effectLst>
            <a:softEdge rad="112500"/>
          </a:effectLst>
        </p:spPr>
      </p:pic>
    </p:spTree>
  </p:cSld>
  <p:clrMapOvr>
    <a:masterClrMapping/>
  </p:clrMapOvr>
  <p:transition/>
  <p:timing/>
</p:sld>
</file>

<file path=ppt/slides/slide5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8609" name="Rectangle 1"/>
          <p:cNvSpPr>
            <a:spLocks noChangeArrowheads="1"/>
          </p:cNvSpPr>
          <p:nvPr/>
        </p:nvSpPr>
        <p:spPr bwMode="auto">
          <a:xfrm>
            <a:off x="214282" y="214290"/>
            <a:ext cx="8715436" cy="1015663"/>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pPr>
            <a:r>
              <a:rPr kumimoji="0" lang="kk-KZ" sz="20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Сурет салу: </a:t>
            </a:r>
            <a:r>
              <a:rPr kumimoji="0" lang="kk-KZ" sz="20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«Балапан».  Балалардың үй құсы – тауық және балапандармен таныстыруды  жалғастыру, губкамен суретін салудың  дәстүрлі емес тәсілін қолдану.</a:t>
            </a:r>
            <a:endParaRPr kumimoji="0" lang="kk-KZ" sz="2000" b="0" i="0" u="none" strike="noStrike" cap="none" normalizeH="0" baseline="0">
              <a:ln>
                <a:noFill/>
              </a:ln>
              <a:solidFill>
                <a:srgbClr val="002060"/>
              </a:solidFill>
              <a:effectLst/>
              <a:latin typeface="Times New Roman" pitchFamily="18" charset="0"/>
              <a:cs typeface="Times New Roman" pitchFamily="18" charset="0"/>
            </a:endParaRPr>
          </a:p>
        </p:txBody>
      </p:sp>
      <p:pic>
        <p:nvPicPr>
          <p:cNvPr id="68610" name="Picture 2" descr="C:\Users\Гульмира\Desktop\index.jpg"/>
          <p:cNvPicPr>
            <a:picLocks noChangeAspect="1" noChangeArrowheads="1"/>
          </p:cNvPicPr>
          <p:nvPr/>
        </p:nvPicPr>
        <p:blipFill>
          <a:blip r:embed="rId3"/>
          <a:srcRect t="9" r="83" b="66"/>
          <a:stretch>
            <a:fillRect/>
          </a:stretch>
        </p:blipFill>
        <p:spPr bwMode="auto">
          <a:xfrm>
            <a:off x="4786314" y="3929066"/>
            <a:ext cx="4071966" cy="2714644"/>
          </a:xfrm>
          <a:prstGeom prst="rect">
            <a:avLst/>
          </a:prstGeom>
          <a:ln>
            <a:noFill/>
          </a:ln>
          <a:effectLst>
            <a:softEdge rad="112500"/>
          </a:effectLst>
        </p:spPr>
      </p:pic>
      <p:pic>
        <p:nvPicPr>
          <p:cNvPr id="68611" name="Picture 3" descr="C:\Users\Гульмира\Desktop\index.jpg"/>
          <p:cNvPicPr>
            <a:picLocks noChangeAspect="1" noChangeArrowheads="1"/>
          </p:cNvPicPr>
          <p:nvPr/>
        </p:nvPicPr>
        <p:blipFill>
          <a:blip r:embed="rId4"/>
          <a:srcRect r="103" b="105"/>
          <a:stretch>
            <a:fillRect/>
          </a:stretch>
        </p:blipFill>
        <p:spPr bwMode="auto">
          <a:xfrm>
            <a:off x="214282" y="3857628"/>
            <a:ext cx="4500594" cy="2757481"/>
          </a:xfrm>
          <a:prstGeom prst="rect">
            <a:avLst/>
          </a:prstGeom>
          <a:ln>
            <a:noFill/>
          </a:ln>
          <a:effectLst>
            <a:softEdge rad="112500"/>
          </a:effectLst>
        </p:spPr>
      </p:pic>
      <p:pic>
        <p:nvPicPr>
          <p:cNvPr id="68612" name="Picture 4" descr="C:\Users\Гульмира\Desktop\index.jpg"/>
          <p:cNvPicPr>
            <a:picLocks noChangeAspect="1" noChangeArrowheads="1"/>
          </p:cNvPicPr>
          <p:nvPr/>
        </p:nvPicPr>
        <p:blipFill>
          <a:blip r:embed="rId5"/>
          <a:srcRect t="99" r="98" b="219"/>
          <a:stretch>
            <a:fillRect/>
          </a:stretch>
        </p:blipFill>
        <p:spPr bwMode="auto">
          <a:xfrm>
            <a:off x="1643042" y="1214422"/>
            <a:ext cx="6215074" cy="2571768"/>
          </a:xfrm>
          <a:prstGeom prst="rect">
            <a:avLst/>
          </a:prstGeom>
          <a:ln>
            <a:noFill/>
          </a:ln>
          <a:effectLst>
            <a:softEdge rad="112500"/>
          </a:effectLst>
        </p:spPr>
      </p:pic>
    </p:spTree>
  </p:cSld>
  <p:clrMapOvr>
    <a:masterClrMapping/>
  </p:clrMapOvr>
  <p:transition spd="slow">
    <p:wipe dir="r"/>
  </p:transition>
  <p:timing/>
</p:sld>
</file>

<file path=ppt/slides/slide5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2714612" y="214290"/>
            <a:ext cx="3619004" cy="646331"/>
          </a:xfrm>
          <a:prstGeom prst="rect">
            <a:avLst/>
          </a:prstGeom>
          <a:noFill/>
        </p:spPr>
        <p:txBody>
          <a:bodyPr wrap="none" rtlCol="0">
            <a:spAutoFit/>
          </a:bodyPr>
          <a:lstStyle/>
          <a:p>
            <a:r>
              <a:rPr lang="kk-KZ" sz="3600">
                <a:solidFill>
                  <a:srgbClr val="FF0000"/>
                </a:solidFill>
                <a:latin typeface="Times New Roman" pitchFamily="18" charset="0"/>
                <a:cs typeface="Times New Roman" pitchFamily="18" charset="0"/>
              </a:rPr>
              <a:t>Саусақ жаттығуы</a:t>
            </a:r>
            <a:endParaRPr lang="ru-RU" sz="3600">
              <a:solidFill>
                <a:srgbClr val="FF0000"/>
              </a:solidFill>
              <a:latin typeface="Times New Roman" pitchFamily="18" charset="0"/>
              <a:cs typeface="Times New Roman" pitchFamily="18" charset="0"/>
            </a:endParaRPr>
          </a:p>
        </p:txBody>
      </p:sp>
      <p:pic>
        <p:nvPicPr>
          <p:cNvPr id="94210" name="Picture 2" descr="C:\Users\Гульмира\Desktop\index.jpg"/>
          <p:cNvPicPr>
            <a:picLocks noChangeAspect="1" noChangeArrowheads="1"/>
          </p:cNvPicPr>
          <p:nvPr/>
        </p:nvPicPr>
        <p:blipFill>
          <a:blip r:embed="rId3"/>
          <a:stretch>
            <a:fillRect/>
          </a:stretch>
        </p:blipFill>
        <p:spPr bwMode="auto">
          <a:xfrm>
            <a:off x="285721" y="857232"/>
            <a:ext cx="5500726" cy="2981538"/>
          </a:xfrm>
          <a:prstGeom prst="rect">
            <a:avLst/>
          </a:prstGeom>
          <a:ln>
            <a:noFill/>
          </a:ln>
          <a:effectLst>
            <a:softEdge rad="112500"/>
          </a:effectLst>
        </p:spPr>
      </p:pic>
      <p:pic>
        <p:nvPicPr>
          <p:cNvPr id="94211" name="Picture 3" descr="C:\Users\Гульмира\Desktop\index.jpg"/>
          <p:cNvPicPr>
            <a:picLocks noChangeAspect="1" noChangeArrowheads="1"/>
          </p:cNvPicPr>
          <p:nvPr/>
        </p:nvPicPr>
        <p:blipFill>
          <a:blip r:embed="rId4"/>
          <a:stretch>
            <a:fillRect/>
          </a:stretch>
        </p:blipFill>
        <p:spPr bwMode="auto">
          <a:xfrm>
            <a:off x="3357554" y="3143248"/>
            <a:ext cx="4857784" cy="3143272"/>
          </a:xfrm>
          <a:prstGeom prst="rect">
            <a:avLst/>
          </a:prstGeom>
          <a:ln>
            <a:noFill/>
          </a:ln>
          <a:effectLst>
            <a:softEdge rad="112500"/>
          </a:effectLst>
        </p:spPr>
      </p:pic>
      <p:pic>
        <p:nvPicPr>
          <p:cNvPr id="94213" name="Picture 5" descr="https://ds04.infourok.ru/uploads/ex/0a31/0012e268-3eee6529/hello_html_5bda46bc.png"/>
          <p:cNvPicPr>
            <a:picLocks noChangeAspect="1" noChangeArrowheads="1"/>
          </p:cNvPicPr>
          <p:nvPr/>
        </p:nvPicPr>
        <p:blipFill>
          <a:blip r:embed="rId5"/>
          <a:srcRect b="294"/>
          <a:stretch>
            <a:fillRect/>
          </a:stretch>
        </p:blipFill>
        <p:spPr bwMode="auto">
          <a:xfrm>
            <a:off x="5857884" y="1214422"/>
            <a:ext cx="3071834" cy="1928826"/>
          </a:xfrm>
          <a:prstGeom prst="rect">
            <a:avLst/>
          </a:prstGeom>
          <a:noFill/>
        </p:spPr>
      </p:pic>
      <p:pic>
        <p:nvPicPr>
          <p:cNvPr id="94215" name="Picture 7" descr="https://ds04.infourok.ru/uploads/ex/11b8/0016ce07-dbaaae82/hello_html_m6e32a1ed.jpg"/>
          <p:cNvPicPr>
            <a:picLocks noChangeAspect="1" noChangeArrowheads="1"/>
          </p:cNvPicPr>
          <p:nvPr/>
        </p:nvPicPr>
        <p:blipFill>
          <a:blip r:embed="rId6"/>
          <a:stretch>
            <a:fillRect/>
          </a:stretch>
        </p:blipFill>
        <p:spPr bwMode="auto">
          <a:xfrm>
            <a:off x="785786" y="4000504"/>
            <a:ext cx="2327218" cy="2143140"/>
          </a:xfrm>
          <a:prstGeom prst="rect">
            <a:avLst/>
          </a:prstGeom>
          <a:noFill/>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1266" name="Picture 2" descr="https://ds03.infourok.ru/uploads/ex/018a/0001af39-f6a7cc10/7/img2.jpg"/>
          <p:cNvPicPr>
            <a:picLocks noChangeAspect="1" noChangeArrowheads="1"/>
          </p:cNvPicPr>
          <p:nvPr/>
        </p:nvPicPr>
        <p:blipFill>
          <a:blip r:embed="rId2"/>
          <a:stretch>
            <a:fillRect/>
          </a:stretch>
        </p:blipFill>
        <p:spPr bwMode="auto">
          <a:xfrm>
            <a:off x="0" y="-1"/>
            <a:ext cx="9144000" cy="6858001"/>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65" name="Rectangle 1"/>
          <p:cNvSpPr>
            <a:spLocks noChangeArrowheads="1"/>
          </p:cNvSpPr>
          <p:nvPr/>
        </p:nvSpPr>
        <p:spPr bwMode="auto">
          <a:xfrm>
            <a:off x="571472" y="357166"/>
            <a:ext cx="7715304" cy="5632311"/>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kk-KZ" sz="2400" b="1" i="1"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Жоба бойынша жұмыс:</a:t>
            </a:r>
            <a:endParaRPr kumimoji="0" lang="ru-RU" sz="2400" b="0" i="0" u="none" strike="noStrike" cap="none" normalizeH="0" baseline="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kk-KZ" sz="2400" b="1"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Әдіс-тәсілдері:</a:t>
            </a:r>
            <a:endParaRPr kumimoji="0" lang="ru-RU" sz="2400" b="1"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Бақылау.</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Картиналарды, суреттерді кору, әндерді, әуендерді тыңдау.</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Әңгімелесу.</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Көркем әдебиеттерді оқу.</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Тақпақ, мақал-мәтелдерді жаттау,</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Жұмбақтарды шешу.</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Әр түрлі ойындар.</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Саяхат.</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Эксперимент, зерттеу.</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Триз элементтері</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Үлкендермен балалардың бірлескен іс-әрекет</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Үй құстары туралы слайд көру, бейнефильмдер көру.</a:t>
            </a:r>
            <a:endParaRPr kumimoji="0" lang="kk-KZ" sz="2400" b="0" i="0" u="none" strike="noStrike" cap="none" normalizeH="0" baseline="0">
              <a:ln>
                <a:noFill/>
              </a:ln>
              <a:solidFill>
                <a:srgbClr val="002060"/>
              </a:solidFill>
              <a:effectLst/>
              <a:latin typeface="Times New Roman" pitchFamily="18" charset="0"/>
              <a:cs typeface="Times New Roman" pitchFamily="18" charset="0"/>
            </a:endParaRPr>
          </a:p>
        </p:txBody>
      </p:sp>
    </p:spTree>
  </p:cSld>
  <p:clrMapOvr>
    <a:masterClrMapping/>
  </p:clrMapOvr>
  <p:transition spd="slow">
    <p:wedge/>
  </p:transition>
  <p:timing/>
</p:sld>
</file>

<file path=ppt/slides/slide6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2714612" y="214290"/>
            <a:ext cx="3762568" cy="523220"/>
          </a:xfrm>
          <a:prstGeom prst="rect">
            <a:avLst/>
          </a:prstGeom>
          <a:noFill/>
        </p:spPr>
        <p:txBody>
          <a:bodyPr wrap="none" rtlCol="0">
            <a:spAutoFit/>
          </a:bodyPr>
          <a:lstStyle/>
          <a:p>
            <a:r>
              <a:rPr lang="kk-KZ" sz="2800" b="1">
                <a:solidFill>
                  <a:srgbClr val="FF0000"/>
                </a:solidFill>
                <a:latin typeface="Times New Roman" pitchFamily="18" charset="0"/>
                <a:cs typeface="Times New Roman" pitchFamily="18" charset="0"/>
              </a:rPr>
              <a:t>Тыныс алу жаттығуы</a:t>
            </a:r>
            <a:endParaRPr lang="ru-RU" sz="2800" b="1">
              <a:solidFill>
                <a:srgbClr val="FF0000"/>
              </a:solidFill>
              <a:latin typeface="Times New Roman" pitchFamily="18" charset="0"/>
              <a:cs typeface="Times New Roman" pitchFamily="18" charset="0"/>
            </a:endParaRPr>
          </a:p>
        </p:txBody>
      </p:sp>
      <p:pic>
        <p:nvPicPr>
          <p:cNvPr id="95234" name="Picture 2" descr="C:\Users\Гульмира\Desktop\index.jpg"/>
          <p:cNvPicPr>
            <a:picLocks noChangeAspect="1" noChangeArrowheads="1"/>
          </p:cNvPicPr>
          <p:nvPr/>
        </p:nvPicPr>
        <p:blipFill>
          <a:blip r:embed="rId3"/>
          <a:stretch>
            <a:fillRect/>
          </a:stretch>
        </p:blipFill>
        <p:spPr bwMode="auto">
          <a:xfrm>
            <a:off x="214282" y="785794"/>
            <a:ext cx="4286280" cy="2472974"/>
          </a:xfrm>
          <a:prstGeom prst="rect">
            <a:avLst/>
          </a:prstGeom>
          <a:ln>
            <a:noFill/>
          </a:ln>
          <a:effectLst>
            <a:softEdge rad="112500"/>
          </a:effectLst>
        </p:spPr>
      </p:pic>
      <p:pic>
        <p:nvPicPr>
          <p:cNvPr id="95235" name="Picture 3" descr="C:\Users\Гульмира\Desktop\index.jpg"/>
          <p:cNvPicPr>
            <a:picLocks noChangeAspect="1" noChangeArrowheads="1"/>
          </p:cNvPicPr>
          <p:nvPr/>
        </p:nvPicPr>
        <p:blipFill>
          <a:blip r:embed="rId4"/>
          <a:stretch>
            <a:fillRect/>
          </a:stretch>
        </p:blipFill>
        <p:spPr bwMode="auto">
          <a:xfrm>
            <a:off x="4643438" y="785794"/>
            <a:ext cx="4280441" cy="2428892"/>
          </a:xfrm>
          <a:prstGeom prst="rect">
            <a:avLst/>
          </a:prstGeom>
          <a:ln>
            <a:noFill/>
          </a:ln>
          <a:effectLst>
            <a:softEdge rad="112500"/>
          </a:effectLst>
        </p:spPr>
      </p:pic>
      <p:pic>
        <p:nvPicPr>
          <p:cNvPr id="95236" name="Picture 4" descr="C:\Users\Гульмира\Desktop\index.jpg"/>
          <p:cNvPicPr>
            <a:picLocks noChangeAspect="1" noChangeArrowheads="1"/>
          </p:cNvPicPr>
          <p:nvPr/>
        </p:nvPicPr>
        <p:blipFill>
          <a:blip r:embed="rId5"/>
          <a:stretch>
            <a:fillRect/>
          </a:stretch>
        </p:blipFill>
        <p:spPr bwMode="auto">
          <a:xfrm>
            <a:off x="214282" y="3643314"/>
            <a:ext cx="4286280" cy="2286017"/>
          </a:xfrm>
          <a:prstGeom prst="rect">
            <a:avLst/>
          </a:prstGeom>
          <a:ln>
            <a:noFill/>
          </a:ln>
          <a:effectLst>
            <a:softEdge rad="112500"/>
          </a:effectLst>
        </p:spPr>
      </p:pic>
      <p:pic>
        <p:nvPicPr>
          <p:cNvPr id="95238" name="Picture 6" descr="https://autogear.ru/misc/i/gallery/104744/2980033.jpg"/>
          <p:cNvPicPr>
            <a:picLocks noChangeAspect="1" noChangeArrowheads="1"/>
          </p:cNvPicPr>
          <p:nvPr/>
        </p:nvPicPr>
        <p:blipFill>
          <a:blip r:embed="rId6"/>
          <a:stretch>
            <a:fillRect/>
          </a:stretch>
        </p:blipFill>
        <p:spPr bwMode="auto">
          <a:xfrm>
            <a:off x="5000628" y="3357562"/>
            <a:ext cx="3578185" cy="2683639"/>
          </a:xfrm>
          <a:prstGeom prst="rect">
            <a:avLst/>
          </a:prstGeom>
          <a:ln>
            <a:noFill/>
          </a:ln>
          <a:effectLst>
            <a:softEdge rad="112500"/>
          </a:effectLst>
        </p:spPr>
      </p:pic>
    </p:spTree>
  </p:cSld>
  <p:clrMapOvr>
    <a:masterClrMapping/>
  </p:clrMapOvr>
  <p:transition/>
  <p:timing/>
</p:sld>
</file>

<file path=ppt/slides/slide6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7585" name="Rectangle 1"/>
          <p:cNvSpPr>
            <a:spLocks noChangeArrowheads="1"/>
          </p:cNvSpPr>
          <p:nvPr/>
        </p:nvSpPr>
        <p:spPr bwMode="auto">
          <a:xfrm>
            <a:off x="357158" y="357166"/>
            <a:ext cx="8358246" cy="584775"/>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pPr>
            <a:r>
              <a:rPr kumimoji="0" lang="kk-KZ" sz="3200" b="0"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Ұжымдық жұмыс:  </a:t>
            </a:r>
            <a:r>
              <a:rPr kumimoji="0" lang="kk-KZ" sz="32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макет «Тауық қора»</a:t>
            </a:r>
            <a:endParaRPr kumimoji="0" lang="kk-KZ" sz="3200" b="0" i="0" u="none" strike="noStrike" cap="none" normalizeH="0" baseline="0">
              <a:ln>
                <a:noFill/>
              </a:ln>
              <a:solidFill>
                <a:srgbClr val="002060"/>
              </a:solidFill>
              <a:effectLst/>
              <a:latin typeface="Times New Roman" pitchFamily="18" charset="0"/>
              <a:cs typeface="Times New Roman" pitchFamily="18" charset="0"/>
            </a:endParaRPr>
          </a:p>
        </p:txBody>
      </p:sp>
      <p:pic>
        <p:nvPicPr>
          <p:cNvPr id="67586" name="Picture 2" descr="C:\Users\Гульмира\Desktop\index.jpg"/>
          <p:cNvPicPr>
            <a:picLocks noChangeAspect="1" noChangeArrowheads="1"/>
          </p:cNvPicPr>
          <p:nvPr/>
        </p:nvPicPr>
        <p:blipFill>
          <a:blip r:embed="rId3"/>
          <a:stretch>
            <a:fillRect/>
          </a:stretch>
        </p:blipFill>
        <p:spPr bwMode="auto">
          <a:xfrm>
            <a:off x="1214414" y="1285860"/>
            <a:ext cx="6534161" cy="4900621"/>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wipe/>
  </p:transition>
  <p:timing/>
</p:sld>
</file>

<file path=ppt/slides/slide6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6561" name="Picture 1" descr="C:\Users\Гульмира\Desktop\index.jpg"/>
          <p:cNvPicPr>
            <a:picLocks noChangeAspect="1" noChangeArrowheads="1"/>
          </p:cNvPicPr>
          <p:nvPr/>
        </p:nvPicPr>
        <p:blipFill>
          <a:blip r:embed="rId3"/>
          <a:srcRect t="107" b="71"/>
          <a:stretch>
            <a:fillRect/>
          </a:stretch>
        </p:blipFill>
        <p:spPr bwMode="auto">
          <a:xfrm rot="16200000">
            <a:off x="892945" y="392885"/>
            <a:ext cx="2928957" cy="3857652"/>
          </a:xfrm>
          <a:prstGeom prst="rect">
            <a:avLst/>
          </a:prstGeom>
          <a:ln>
            <a:noFill/>
          </a:ln>
          <a:effectLst>
            <a:softEdge rad="112500"/>
          </a:effectLst>
        </p:spPr>
      </p:pic>
      <p:sp>
        <p:nvSpPr>
          <p:cNvPr id="66562" name="Rectangle 2"/>
          <p:cNvSpPr>
            <a:spLocks noChangeArrowheads="1"/>
          </p:cNvSpPr>
          <p:nvPr/>
        </p:nvSpPr>
        <p:spPr bwMode="auto">
          <a:xfrm>
            <a:off x="0" y="1"/>
            <a:ext cx="9144000" cy="923330"/>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pPr>
            <a:endParaRPr kumimoji="0" lang="kk-KZ" sz="1400" b="0" i="0" u="none" strike="noStrike" cap="none" normalizeH="0" baseline="0">
              <a:ln>
                <a:noFill/>
              </a:ln>
              <a:solidFill>
                <a:schemeClr val="tx1"/>
              </a:solidFill>
              <a:effectLst/>
              <a:latin typeface="Times New Roman" pitchFamily="18" charset="0"/>
              <a:ea typeface="Times New Roman" panose="02020603050405020304"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pPr>
            <a:r>
              <a:rPr kumimoji="0" lang="kk-KZ" sz="2000" b="0"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Экологиялық соқпақ </a:t>
            </a:r>
            <a:r>
              <a:rPr kumimoji="0" lang="kk-KZ" sz="20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(ата-анамен бірге): «Құс ауласы»</a:t>
            </a:r>
          </a:p>
          <a:p>
            <a:pPr marL="0" marR="0" lvl="0" indent="0" algn="ctr" defTabSz="914400" rtl="0" eaLnBrk="1" fontAlgn="base" latinLnBrk="0" hangingPunct="1">
              <a:lnSpc>
                <a:spcPct val="100000"/>
              </a:lnSpc>
              <a:spcBef>
                <a:spcPct val="0"/>
              </a:spcBef>
              <a:spcAft>
                <a:spcPct val="0"/>
              </a:spcAft>
              <a:buClrTx/>
              <a:buSzTx/>
            </a:pPr>
            <a:r>
              <a:rPr lang="kk-KZ" sz="2000">
                <a:solidFill>
                  <a:srgbClr val="002060"/>
                </a:solidFill>
                <a:latin typeface="Times New Roman" pitchFamily="18" charset="0"/>
                <a:cs typeface="Times New Roman" pitchFamily="18" charset="0"/>
              </a:rPr>
              <a:t>Досымбек Айкербез</a:t>
            </a:r>
            <a:endParaRPr kumimoji="0" lang="kk-KZ" sz="2000" b="0" i="0" u="none" strike="noStrike" cap="none" normalizeH="0" baseline="0">
              <a:ln>
                <a:noFill/>
              </a:ln>
              <a:solidFill>
                <a:srgbClr val="002060"/>
              </a:solidFill>
              <a:effectLst/>
              <a:latin typeface="Times New Roman" pitchFamily="18" charset="0"/>
              <a:cs typeface="Times New Roman" pitchFamily="18" charset="0"/>
            </a:endParaRPr>
          </a:p>
        </p:txBody>
      </p:sp>
      <p:pic>
        <p:nvPicPr>
          <p:cNvPr id="66563" name="Picture 3" descr="C:\Users\Гульмира\Desktop\index.jpg"/>
          <p:cNvPicPr>
            <a:picLocks noChangeAspect="1" noChangeArrowheads="1"/>
          </p:cNvPicPr>
          <p:nvPr/>
        </p:nvPicPr>
        <p:blipFill>
          <a:blip r:embed="rId4"/>
          <a:srcRect r="31" b="35"/>
          <a:stretch>
            <a:fillRect/>
          </a:stretch>
        </p:blipFill>
        <p:spPr bwMode="auto">
          <a:xfrm>
            <a:off x="4286248" y="857232"/>
            <a:ext cx="4214842" cy="2928958"/>
          </a:xfrm>
          <a:prstGeom prst="rect">
            <a:avLst/>
          </a:prstGeom>
          <a:ln>
            <a:noFill/>
          </a:ln>
          <a:effectLst>
            <a:softEdge rad="112500"/>
          </a:effectLst>
        </p:spPr>
      </p:pic>
      <p:pic>
        <p:nvPicPr>
          <p:cNvPr id="66564" name="Picture 4" descr="C:\Users\Гульмира\Desktop\index.jpg"/>
          <p:cNvPicPr>
            <a:picLocks noChangeAspect="1" noChangeArrowheads="1"/>
          </p:cNvPicPr>
          <p:nvPr/>
        </p:nvPicPr>
        <p:blipFill>
          <a:blip r:embed="rId5"/>
          <a:srcRect b="54"/>
          <a:stretch>
            <a:fillRect/>
          </a:stretch>
        </p:blipFill>
        <p:spPr bwMode="auto">
          <a:xfrm rot="16200000">
            <a:off x="2786060" y="2357417"/>
            <a:ext cx="3357565" cy="5643602"/>
          </a:xfrm>
          <a:prstGeom prst="rect">
            <a:avLst/>
          </a:prstGeom>
          <a:ln>
            <a:noFill/>
          </a:ln>
          <a:effectLst>
            <a:softEdge rad="112500"/>
          </a:effectLst>
        </p:spPr>
      </p:pic>
    </p:spTree>
  </p:cSld>
  <p:clrMapOvr>
    <a:masterClrMapping/>
  </p:clrMapOvr>
  <p:transition spd="slow">
    <p:dissolve/>
  </p:transition>
  <p:timing/>
</p:sld>
</file>

<file path=ppt/slides/slide6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5537" name="Rectangle 1"/>
          <p:cNvSpPr>
            <a:spLocks noChangeArrowheads="1"/>
          </p:cNvSpPr>
          <p:nvPr/>
        </p:nvSpPr>
        <p:spPr bwMode="auto">
          <a:xfrm>
            <a:off x="214282" y="142852"/>
            <a:ext cx="8643998" cy="1200329"/>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pPr>
            <a:r>
              <a:rPr kumimoji="0" lang="kk-KZ" sz="24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Кітапхана бұрышы: </a:t>
            </a: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альбом лэпбук, кітаптар, дидактикалық ойындар</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kk-KZ" sz="2400" b="0" i="1"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endParaRPr kumimoji="0" lang="kk-KZ" sz="2400" b="0" i="0" u="none" strike="noStrike" cap="none" normalizeH="0" baseline="0">
              <a:ln>
                <a:noFill/>
              </a:ln>
              <a:solidFill>
                <a:schemeClr val="tx1"/>
              </a:solidFill>
              <a:effectLst/>
              <a:latin typeface="Times New Roman" pitchFamily="18" charset="0"/>
              <a:cs typeface="Times New Roman" pitchFamily="18" charset="0"/>
            </a:endParaRPr>
          </a:p>
        </p:txBody>
      </p:sp>
      <p:pic>
        <p:nvPicPr>
          <p:cNvPr id="65538" name="Picture 2" descr="C:\Users\Гульмира\Desktop\index.jpg"/>
          <p:cNvPicPr>
            <a:picLocks noChangeAspect="1" noChangeArrowheads="1"/>
          </p:cNvPicPr>
          <p:nvPr/>
        </p:nvPicPr>
        <p:blipFill>
          <a:blip r:embed="rId3"/>
          <a:srcRect l="115" t="93" r="52" b="125"/>
          <a:stretch>
            <a:fillRect/>
          </a:stretch>
        </p:blipFill>
        <p:spPr bwMode="auto">
          <a:xfrm>
            <a:off x="5357818" y="1428736"/>
            <a:ext cx="3214710" cy="3929090"/>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5539" name="Picture 3" descr="C:\Users\Гульмира\Desktop\index.jpg"/>
          <p:cNvPicPr>
            <a:picLocks noChangeAspect="1" noChangeArrowheads="1"/>
          </p:cNvPicPr>
          <p:nvPr/>
        </p:nvPicPr>
        <p:blipFill>
          <a:blip r:embed="rId4"/>
          <a:srcRect l="75" t="49" r="90" b="131"/>
          <a:stretch>
            <a:fillRect/>
          </a:stretch>
        </p:blipFill>
        <p:spPr bwMode="auto">
          <a:xfrm>
            <a:off x="428596" y="1428736"/>
            <a:ext cx="4429156" cy="3929090"/>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wipe dir="r"/>
  </p:transition>
  <p:timing/>
</p:sld>
</file>

<file path=ppt/slides/slide6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3.bp.blogspot.com/-ytGbnNaQQ3M/UOHCCEkRYLI/AAAAAAAABaM/s4N9GQwtMek/s1600/green-nature-powerpoint-background.gif"/>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1138" name="Picture 2" descr="C:\Users\Гульмира\Desktop\index.jpg"/>
          <p:cNvPicPr>
            <a:picLocks noChangeAspect="1" noChangeArrowheads="1"/>
          </p:cNvPicPr>
          <p:nvPr/>
        </p:nvPicPr>
        <p:blipFill>
          <a:blip r:embed="rId3"/>
          <a:stretch>
            <a:fillRect/>
          </a:stretch>
        </p:blipFill>
        <p:spPr bwMode="auto">
          <a:xfrm>
            <a:off x="285720" y="285728"/>
            <a:ext cx="2571768" cy="3429024"/>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1139" name="Picture 3" descr="C:\Users\Гульмира\Desktop\index.jpg"/>
          <p:cNvPicPr>
            <a:picLocks noChangeAspect="1" noChangeArrowheads="1"/>
          </p:cNvPicPr>
          <p:nvPr/>
        </p:nvPicPr>
        <p:blipFill>
          <a:blip r:embed="rId4"/>
          <a:stretch>
            <a:fillRect/>
          </a:stretch>
        </p:blipFill>
        <p:spPr bwMode="auto">
          <a:xfrm>
            <a:off x="6286512" y="214289"/>
            <a:ext cx="2571769" cy="3429025"/>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1140" name="Picture 4" descr="C:\Users\Гульмира\Desktop\index.jpg"/>
          <p:cNvPicPr>
            <a:picLocks noChangeAspect="1" noChangeArrowheads="1"/>
          </p:cNvPicPr>
          <p:nvPr/>
        </p:nvPicPr>
        <p:blipFill>
          <a:blip r:embed="rId5"/>
          <a:stretch>
            <a:fillRect/>
          </a:stretch>
        </p:blipFill>
        <p:spPr bwMode="auto">
          <a:xfrm>
            <a:off x="3071802" y="2428868"/>
            <a:ext cx="3000396" cy="4214818"/>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wedge/>
  </p:transition>
  <p:timing/>
</p:sld>
</file>

<file path=ppt/slides/slide6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7oom.ru/powerpoint/krasivie-fony-dlya-prezentacii-24.jpg?ver=3.0"/>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500034" y="1285860"/>
            <a:ext cx="8200065" cy="923330"/>
          </a:xfrm>
          <a:prstGeom prst="rect">
            <a:avLst/>
          </a:prstGeom>
          <a:noFill/>
        </p:spPr>
        <p:txBody>
          <a:bodyPr wrap="none" rtlCol="0">
            <a:spAutoFit/>
          </a:bodyPr>
          <a:lstStyle/>
          <a:p>
            <a:r>
              <a:rPr lang="kk-KZ" sz="5400" b="1">
                <a:solidFill>
                  <a:srgbClr val="FF0000"/>
                </a:solidFill>
                <a:latin typeface="Times New Roman" pitchFamily="18" charset="0"/>
                <a:cs typeface="Times New Roman" pitchFamily="18" charset="0"/>
              </a:rPr>
              <a:t>Назарларыңызға рахмет!</a:t>
            </a:r>
            <a:endParaRPr lang="ru-RU" sz="5400" b="1">
              <a:solidFill>
                <a:srgbClr val="FF0000"/>
              </a:solidFill>
              <a:latin typeface="Times New Roman" pitchFamily="18" charset="0"/>
              <a:cs typeface="Times New Roman" pitchFamily="18" charset="0"/>
            </a:endParaRPr>
          </a:p>
        </p:txBody>
      </p:sp>
      <p:pic>
        <p:nvPicPr>
          <p:cNvPr id="75780" name="Picture 4" descr="https://im0-tub-ru.yandex.net/i?id=4b0b0efd1f90360514ceca78e519d854&amp;n=33&amp;w=132&amp;h=150"/>
          <p:cNvPicPr>
            <a:picLocks noChangeAspect="1" noChangeArrowheads="1"/>
          </p:cNvPicPr>
          <p:nvPr/>
        </p:nvPicPr>
        <p:blipFill>
          <a:blip r:embed="rId3"/>
          <a:stretch>
            <a:fillRect/>
          </a:stretch>
        </p:blipFill>
        <p:spPr bwMode="auto">
          <a:xfrm>
            <a:off x="2357422" y="2643182"/>
            <a:ext cx="3857652" cy="2928958"/>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242" name="Picture 2" descr="https://ds03.infourok.ru/uploads/ex/018a/0001af39-f6a7cc10/7/img5.jpg"/>
          <p:cNvPicPr>
            <a:picLocks noChangeAspect="1" noChangeArrowheads="1"/>
          </p:cNvPicPr>
          <p:nvPr/>
        </p:nvPicPr>
        <p:blipFill>
          <a:blip r:embed="rId2"/>
          <a:stretch>
            <a:fillRect/>
          </a:stretch>
        </p:blipFill>
        <p:spPr bwMode="auto">
          <a:xfrm>
            <a:off x="0" y="0"/>
            <a:ext cx="9144000" cy="68580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41" name="Rectangle 1"/>
          <p:cNvSpPr>
            <a:spLocks noChangeArrowheads="1"/>
          </p:cNvSpPr>
          <p:nvPr/>
        </p:nvSpPr>
        <p:spPr bwMode="auto">
          <a:xfrm>
            <a:off x="1000100" y="0"/>
            <a:ext cx="7286676" cy="4493538"/>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kk-KZ" sz="1400" b="0" i="1"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pPr>
            <a:endParaRPr lang="kk-KZ" sz="1400" i="1">
              <a:latin typeface="Times New Roman" pitchFamily="18" charset="0"/>
              <a:ea typeface="Times New Roman" panose="02020603050405020304"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kk-KZ" sz="1400" b="1" i="1" u="none" strike="noStrike" cap="none" normalizeH="0" baseline="0">
              <a:ln>
                <a:noFill/>
              </a:ln>
              <a:solidFill>
                <a:schemeClr val="tx1"/>
              </a:solidFill>
              <a:effectLst/>
              <a:latin typeface="Times New Roman" pitchFamily="18" charset="0"/>
              <a:ea typeface="Times New Roman" panose="02020603050405020304"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lang="kk-KZ" sz="1400" b="1" i="1">
              <a:latin typeface="Times New Roman" pitchFamily="18" charset="0"/>
              <a:ea typeface="Times New Roman" panose="02020603050405020304"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kk-KZ" sz="2400" b="1" i="1"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Жобаның қортындылары:</a:t>
            </a:r>
            <a:endParaRPr kumimoji="0" lang="ru-RU" sz="2400" b="0" i="0" u="none" strike="noStrike" cap="none" normalizeH="0" baseline="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Ата-аналарға арналған ақыл кеңестер.</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Балалардың шығармашылық жұмыстарының көрмесі.</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Ұжымдық жұмыс:  макет «Тауық қора»</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Экологиялық соқпақ (ата-анамен бірге): «Құс ауласы»</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Кітапхана бұрышы: альбом лэпбук, кітаптар, дидактикалық ойындар</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kk-KZ" sz="1400" b="0" i="1"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endParaRPr kumimoji="0" lang="kk-KZ"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wedge/>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ds03.infourok.ru/uploads/ex/018a/0001af39-f6a7cc10/7/img2.jpg"/>
          <p:cNvPicPr>
            <a:picLocks noChangeAspect="1" noChangeArrowheads="1"/>
          </p:cNvPicPr>
          <p:nvPr/>
        </p:nvPicPr>
        <p:blipFill>
          <a:blip r:embed="rId2"/>
          <a:stretch>
            <a:fillRect/>
          </a:stretch>
        </p:blipFill>
        <p:spPr bwMode="auto">
          <a:xfrm>
            <a:off x="0" y="-1"/>
            <a:ext cx="9144000" cy="6858001"/>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745" name="Rectangle 1"/>
          <p:cNvSpPr>
            <a:spLocks noChangeArrowheads="1"/>
          </p:cNvSpPr>
          <p:nvPr/>
        </p:nvSpPr>
        <p:spPr bwMode="auto">
          <a:xfrm>
            <a:off x="1000100" y="857232"/>
            <a:ext cx="7143800" cy="4893647"/>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kk-KZ" sz="1400" b="0" i="1"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r>
              <a:rPr kumimoji="0" lang="kk-KZ" sz="2400" b="1" i="1"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Жобаны іске асыру кезеңдері.</a:t>
            </a:r>
            <a:endParaRPr kumimoji="0" lang="ru-RU" sz="2400" b="0" i="0" u="none" strike="noStrike" cap="none" normalizeH="0" baseline="0">
              <a:ln>
                <a:noFill/>
              </a:ln>
              <a:solidFill>
                <a:srgbClr val="FF0000"/>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pPr>
            <a:r>
              <a:rPr kumimoji="0" lang="kk-KZ" sz="2400" b="1"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I - Дайындау кезеңі.</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Әдебиеттерді зерттеу, суреттерді, фотоальбомдарды, бейнематериалдарды, слайдтарды қарау.</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Осы бағыттағы жұмыстарды дайындап өткізуге ата-аналарды үнемі қатысып отыруға ынталандыру.</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Балалар мен ата- аналарда өлеңдер, жұмбақтар,суреттер және тауық,балапандар,әтеш бейнеленген суреттер материалдарын жинауға тарту.</a:t>
            </a:r>
            <a:endParaRPr kumimoji="0" lang="ru-RU" sz="24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kk-KZ" sz="24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*Жинақтау: демонстрациялық, дидактикалық материалды, көркем әдебиеттерді, картиналарды, пәндік-дамытушы орталарды толықтыру: экологиялық соқпақ, жапырақтар, гербарий, альбом .</a:t>
            </a:r>
            <a:endParaRPr kumimoji="0" lang="kk-KZ" sz="2400" b="0" i="0" u="none" strike="noStrike" cap="none" normalizeH="0" baseline="0">
              <a:ln>
                <a:noFill/>
              </a:ln>
              <a:solidFill>
                <a:srgbClr val="002060"/>
              </a:solidFill>
              <a:effectLst/>
              <a:latin typeface="Times New Roman" pitchFamily="18" charset="0"/>
              <a:cs typeface="Times New Roman" pitchFamily="18" charset="0"/>
            </a:endParaRPr>
          </a:p>
        </p:txBody>
      </p:sp>
    </p:spTree>
  </p:cSld>
  <p:clrMapOvr>
    <a:masterClrMapping/>
  </p:clrMapOvr>
  <p:transition spd="slow">
    <p:wipe dir="u"/>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https://ds03.infourok.ru/uploads/ex/018a/0001af39-f6a7cc10/7/img2.jpg"/>
          <p:cNvPicPr>
            <a:picLocks noChangeAspect="1" noChangeArrowheads="1"/>
          </p:cNvPicPr>
          <p:nvPr/>
        </p:nvPicPr>
        <p:blipFill>
          <a:blip r:embed="rId2"/>
          <a:stretch>
            <a:fillRect/>
          </a:stretch>
        </p:blipFill>
        <p:spPr bwMode="auto">
          <a:xfrm>
            <a:off x="0" y="0"/>
            <a:ext cx="9144000" cy="6858001"/>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721" name="Rectangle 1"/>
          <p:cNvSpPr>
            <a:spLocks noChangeArrowheads="1"/>
          </p:cNvSpPr>
          <p:nvPr/>
        </p:nvSpPr>
        <p:spPr bwMode="auto">
          <a:xfrm>
            <a:off x="285720" y="285728"/>
            <a:ext cx="8501122" cy="6232475"/>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900" b="1"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II -  </a:t>
            </a:r>
            <a:r>
              <a:rPr kumimoji="0" lang="kk-KZ" sz="1900" b="1"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Негізгі кезеңі</a:t>
            </a:r>
            <a:endParaRPr kumimoji="0" lang="ru-RU" sz="19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19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«Мақтақыз бен мысық», «Шұбар тауық» ертегісімен таныстыру.</a:t>
            </a:r>
            <a:endParaRPr kumimoji="0" lang="ru-RU" sz="19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kk-KZ" sz="19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Балаларды кітаптардағы иллюстрацияларды қарауға, шығарманы мұқият тындауға үйрету. Мәтін бойынша сұрақтарға жауап беру, жұмбақтарды шешу қабілеттерін дамыту.</a:t>
            </a:r>
            <a:endParaRPr kumimoji="0" lang="ru-RU" sz="19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19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Саяхатқа бару.</a:t>
            </a:r>
            <a:endParaRPr kumimoji="0" lang="ru-RU" sz="19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19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Тірі тауықты бақылау. Бақылау, талдау, қорытынды жасау іскерліктерін дамыту.</a:t>
            </a:r>
            <a:endParaRPr kumimoji="0" lang="ru-RU" sz="19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19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Дидактикалық ойын  «Кім қалай айқайлайды», «Не артық», «Бір сөзбен атаңдар», «Үлкен - кішкентай» тауықтың, әтештің балапанның дауысын еліктей білуді дамыту. Жалпылама сөздерді</a:t>
            </a:r>
            <a:r>
              <a:rPr kumimoji="0" lang="ru-RU" sz="19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a:t>
            </a:r>
            <a:r>
              <a:rPr kumimoji="0" lang="kk-KZ" sz="19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жануарлар,құстар деп атауға үйрету.</a:t>
            </a:r>
            <a:endParaRPr kumimoji="0" lang="ru-RU" sz="19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19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Аппликация</a:t>
            </a:r>
            <a:r>
              <a:rPr kumimoji="0" lang="ru-RU" sz="19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 «</a:t>
            </a:r>
            <a:r>
              <a:rPr kumimoji="0" lang="kk-KZ" sz="19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Балапандар</a:t>
            </a:r>
            <a:r>
              <a:rPr kumimoji="0" lang="ru-RU" sz="19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a:t>
            </a:r>
            <a:r>
              <a:rPr kumimoji="0" lang="kk-KZ" sz="19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 </a:t>
            </a:r>
            <a:endParaRPr kumimoji="0" lang="ru-RU" sz="19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kk-KZ" sz="19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Балаларды үй құсы – тауық және балапандармен таныстыруды жалғастыру, дәстүрлі емес әдісі – қиылған жіппен балапанды жасау.</a:t>
            </a:r>
            <a:endParaRPr kumimoji="0" lang="ru-RU" sz="19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19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Мүсіндеу: «Жұмыртқа қабығынан жасалған бұйымдар» Балалардың үй құсы – тауық пен балапандар туралы түсініктерін бекіту, қолдың ұсақ моторикасын дамыту.</a:t>
            </a:r>
            <a:endParaRPr kumimoji="0" lang="ru-RU" sz="19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kk-KZ" sz="19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 Сурет салу: «Балапан».  Балалардың үй құсы – тауық және балапандармен таныстыруды  жалғастыру, губкамен суретін салудың  дәстүрлі емес тәсілін қолдану.</a:t>
            </a:r>
            <a:endParaRPr kumimoji="0" lang="ru-RU" sz="1900" b="0" i="0" u="none" strike="noStrike" cap="none" normalizeH="0" baseline="0">
              <a:ln>
                <a:noFill/>
              </a:ln>
              <a:solidFill>
                <a:srgbClr val="002060"/>
              </a:solidFill>
              <a:effectLst/>
              <a:latin typeface="Times New Roman" pitchFamily="18" charset="0"/>
              <a:cs typeface="Times New Roman" pitchFamily="18" charset="0"/>
            </a:endParaRPr>
          </a:p>
          <a:p>
            <a:pPr lvl="0" eaLnBrk="0" fontAlgn="base" hangingPunct="0">
              <a:spcBef>
                <a:spcPct val="0"/>
              </a:spcBef>
              <a:spcAft>
                <a:spcPct val="0"/>
              </a:spcAft>
              <a:buFontTx/>
              <a:buChar char="•"/>
            </a:pPr>
            <a:r>
              <a:rPr kumimoji="0" lang="kk-KZ" sz="19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Ата – аналардың  «</a:t>
            </a:r>
            <a:r>
              <a:rPr lang="kk-KZ" sz="2000">
                <a:solidFill>
                  <a:srgbClr val="002060"/>
                </a:solidFill>
                <a:latin typeface="Times New Roman" pitchFamily="18" charset="0"/>
                <a:cs typeface="Times New Roman" pitchFamily="18" charset="0"/>
              </a:rPr>
              <a:t>Үй құсы – тауықтың пайдасы</a:t>
            </a:r>
            <a:r>
              <a:rPr kumimoji="0" lang="kk-KZ" sz="19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 «</a:t>
            </a:r>
            <a:r>
              <a:rPr lang="kk-KZ" sz="2000">
                <a:solidFill>
                  <a:srgbClr val="002060"/>
                </a:solidFill>
                <a:latin typeface="Times New Roman" pitchFamily="18" charset="0"/>
                <a:cs typeface="Times New Roman" pitchFamily="18" charset="0"/>
              </a:rPr>
              <a:t>Тауық  туралы ертегілер</a:t>
            </a:r>
            <a:r>
              <a:rPr kumimoji="0" lang="kk-KZ" sz="19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a:t>
            </a:r>
            <a:r>
              <a:rPr lang="kk-KZ" sz="1900">
                <a:solidFill>
                  <a:srgbClr val="002060"/>
                </a:solidFill>
                <a:latin typeface="Times New Roman" pitchFamily="18" charset="0"/>
                <a:ea typeface="Times New Roman" pitchFamily="18" charset="0"/>
                <a:cs typeface="Times New Roman" pitchFamily="18" charset="0"/>
              </a:rPr>
              <a:t> «Жұмыртқаның пайдасы»</a:t>
            </a:r>
            <a:r>
              <a:rPr kumimoji="0" lang="kk-KZ" sz="1900" b="0"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 атты жобаларын әзірлеу.</a:t>
            </a:r>
            <a:endParaRPr kumimoji="0" lang="kk-KZ" sz="1900" b="0" i="0" u="none" strike="noStrike" cap="none" normalizeH="0" baseline="0">
              <a:ln>
                <a:noFill/>
              </a:ln>
              <a:solidFill>
                <a:srgbClr val="002060"/>
              </a:solidFill>
              <a:effectLst/>
              <a:latin typeface="Times New Roman" pitchFamily="18" charset="0"/>
              <a:cs typeface="Times New Roman" pitchFamily="18" charset="0"/>
            </a:endParaRPr>
          </a:p>
        </p:txBody>
      </p:sp>
    </p:spTree>
  </p:cSld>
  <p:clrMapOvr>
    <a:masterClrMapping/>
  </p:clrMapOvr>
  <p:transition spd="slow">
    <p:wipe/>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190</Paragraphs>
  <Slides>65</Slides>
  <Notes>0</Notes>
  <TotalTime>636</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65</vt:i4>
      </vt:variant>
    </vt:vector>
  </HeadingPairs>
  <TitlesOfParts>
    <vt:vector baseType="lpstr" size="71">
      <vt:lpstr>Arial</vt:lpstr>
      <vt:lpstr>Calibri</vt:lpstr>
      <vt:lpstr>Times New Roman</vt:lpstr>
      <vt:lpstr>Tahoma</vt:lpstr>
      <vt:lpstr>Wingdings</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Слайд 1</dc:title>
  <dc:creator>Гульмира</dc:creator>
  <cp:lastModifiedBy>Пользователь</cp:lastModifiedBy>
  <cp:revision>71</cp:revision>
  <dcterms:created xsi:type="dcterms:W3CDTF">2020-01-15T16:53:03Z</dcterms:created>
  <dcterms:modified xsi:type="dcterms:W3CDTF">2022-10-29T10:22:01Z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NXPowerLiteLastOptimized">
    <vt:lpwstr>10853956</vt:lpwstr>
  </property>
  <property fmtid="{D5CDD505-2E9C-101B-9397-08002B2CF9AE}" pid="3" name="NXPowerLiteSettings">
    <vt:lpwstr>F7000400038000</vt:lpwstr>
  </property>
  <property fmtid="{D5CDD505-2E9C-101B-9397-08002B2CF9AE}" pid="4" name="NXPowerLiteVersion">
    <vt:lpwstr>S9.2.0</vt:lpwstr>
  </property>
</Properties>
</file>